
<file path=[Content_Types].xml><?xml version="1.0" encoding="utf-8"?>
<Types xmlns="http://schemas.openxmlformats.org/package/2006/content-types">
  <Default Extension="jpg" ContentType="image/jp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59" r:id="rId5"/>
    <p:sldId id="260" r:id="rId6"/>
    <p:sldId id="261" r:id="rId7"/>
    <p:sldId id="262" r:id="rId8"/>
    <p:sldId id="269" r:id="rId9"/>
    <p:sldId id="263" r:id="rId10"/>
    <p:sldId id="264" r:id="rId11"/>
    <p:sldId id="270" r:id="rId12"/>
    <p:sldId id="271" r:id="rId13"/>
    <p:sldId id="265" r:id="rId14"/>
    <p:sldId id="272" r:id="rId15"/>
    <p:sldId id="273" r:id="rId16"/>
    <p:sldId id="268" r:id="rId17"/>
    <p:sldId id="274" r:id="rId18"/>
  </p:sldIdLst>
  <p:sldSz cx="12192000" cy="6858000"/>
  <p:notesSz cx="12192000" cy="6858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59" d="100"/>
          <a:sy n="59" d="100"/>
        </p:scale>
        <p:origin x="940" y="60"/>
      </p:cViewPr>
      <p:guideLst>
        <p:guide orient="horz" pos="2880"/>
        <p:guide pos="216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microsoft.com/office/2016/11/relationships/changesInfo" Target="changesInfos/changesInfo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Konduru Narasimha" userId="bd3f5b018a89079d" providerId="LiveId" clId="{69F0B7B8-A48D-48FD-8D34-6509FC35AB36}"/>
    <pc:docChg chg="modSld">
      <pc:chgData name="Konduru Narasimha" userId="bd3f5b018a89079d" providerId="LiveId" clId="{69F0B7B8-A48D-48FD-8D34-6509FC35AB36}" dt="2024-03-30T14:42:22.571" v="0" actId="1076"/>
      <pc:docMkLst>
        <pc:docMk/>
      </pc:docMkLst>
      <pc:sldChg chg="modSp mod">
        <pc:chgData name="Konduru Narasimha" userId="bd3f5b018a89079d" providerId="LiveId" clId="{69F0B7B8-A48D-48FD-8D34-6509FC35AB36}" dt="2024-03-30T14:42:22.571" v="0" actId="1076"/>
        <pc:sldMkLst>
          <pc:docMk/>
          <pc:sldMk cId="0" sldId="265"/>
        </pc:sldMkLst>
        <pc:picChg chg="mod">
          <ac:chgData name="Konduru Narasimha" userId="bd3f5b018a89079d" providerId="LiveId" clId="{69F0B7B8-A48D-48FD-8D34-6509FC35AB36}" dt="2024-03-30T14:42:22.571" v="0" actId="1076"/>
          <ac:picMkLst>
            <pc:docMk/>
            <pc:sldMk cId="0" sldId="265"/>
            <ac:picMk id="13" creationId="{FEA2EDFA-59A4-12BC-EED8-7AFB8BE2180E}"/>
          </ac:picMkLst>
        </pc:picChg>
      </pc:sldChg>
    </pc:docChg>
  </pc:docChgLst>
</pc:chgInfo>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2.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package" Target="../embeddings/Microsoft_Excel_Worksheet2.xlsx"/><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3.xlsx"/><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package" Target="../embeddings/Microsoft_Excel_Worksheet4.xlsx"/><Relationship Id="rId2" Type="http://schemas.microsoft.com/office/2011/relationships/chartColorStyle" Target="colors5.xml"/><Relationship Id="rId1" Type="http://schemas.microsoft.com/office/2011/relationships/chartStyle" Target="style5.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9"/>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36216914251697918"/>
          <c:y val="1.078167115902965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58000"/>
                <a:lumMod val="60000"/>
                <a:lumOff val="40000"/>
              </a:schemeClr>
            </a:solidFill>
            <a:ln>
              <a:noFill/>
            </a:ln>
            <a:effectLst>
              <a:glow rad="63500">
                <a:schemeClr val="accent5">
                  <a:shade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shade val="86000"/>
                <a:lumMod val="60000"/>
                <a:lumOff val="40000"/>
              </a:schemeClr>
            </a:solidFill>
            <a:ln>
              <a:noFill/>
            </a:ln>
            <a:effectLst>
              <a:glow rad="63500">
                <a:schemeClr val="accent5">
                  <a:shade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86000"/>
                <a:lumMod val="60000"/>
                <a:lumOff val="40000"/>
              </a:schemeClr>
            </a:solidFill>
            <a:ln>
              <a:noFill/>
            </a:ln>
            <a:effectLst>
              <a:glow rad="63500">
                <a:schemeClr val="accent5">
                  <a:tint val="86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tint val="58000"/>
                <a:lumMod val="60000"/>
                <a:lumOff val="40000"/>
              </a:schemeClr>
            </a:solidFill>
            <a:ln>
              <a:noFill/>
            </a:ln>
            <a:effectLst>
              <a:glow rad="63500">
                <a:schemeClr val="accent5">
                  <a:tint val="58000"/>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6"/>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7"/>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8"/>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9"/>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0"/>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1"/>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7.1355900100116346E-2"/>
          <c:y val="9.9678362573099435E-2"/>
          <c:w val="0.78428809156587387"/>
          <c:h val="0.82371851544872676"/>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hade val="58000"/>
                </a:schemeClr>
              </a:solidFill>
              <a:miter lim="800000"/>
            </a:ln>
            <a:effectLst>
              <a:glow rad="63500">
                <a:schemeClr val="accent5">
                  <a:shade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03AF-4B7B-9425-6B5A3CD1851A}"/>
            </c:ext>
          </c:extLst>
        </c:ser>
        <c:ser>
          <c:idx val="1"/>
          <c:order val="1"/>
          <c:tx>
            <c:strRef>
              <c:f>Sheet3!$C$3:$C$4</c:f>
              <c:strCache>
                <c:ptCount val="1"/>
                <c:pt idx="0">
                  <c:v>LOW</c:v>
                </c:pt>
              </c:strCache>
            </c:strRef>
          </c:tx>
          <c:spPr>
            <a:noFill/>
            <a:ln w="9525" cap="flat" cmpd="sng" algn="ctr">
              <a:solidFill>
                <a:schemeClr val="accent5">
                  <a:shade val="86000"/>
                </a:schemeClr>
              </a:solidFill>
              <a:miter lim="800000"/>
            </a:ln>
            <a:effectLst>
              <a:glow rad="63500">
                <a:schemeClr val="accent5">
                  <a:shade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shade val="86000"/>
                    <a:alpha val="50000"/>
                  </a:schemeClr>
                </a:solidFill>
              </a:ln>
              <a:effectLst/>
            </c:spPr>
            <c:trendlineType val="exp"/>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Sheet3!$C$5:$C$15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2-03AF-4B7B-9425-6B5A3CD1851A}"/>
            </c:ext>
          </c:extLst>
        </c:ser>
        <c:ser>
          <c:idx val="2"/>
          <c:order val="2"/>
          <c:tx>
            <c:strRef>
              <c:f>Sheet3!$D$3:$D$4</c:f>
              <c:strCache>
                <c:ptCount val="1"/>
                <c:pt idx="0">
                  <c:v>MED</c:v>
                </c:pt>
              </c:strCache>
            </c:strRef>
          </c:tx>
          <c:spPr>
            <a:noFill/>
            <a:ln w="9525" cap="flat" cmpd="sng" algn="ctr">
              <a:solidFill>
                <a:schemeClr val="accent5">
                  <a:tint val="86000"/>
                </a:schemeClr>
              </a:solidFill>
              <a:miter lim="800000"/>
            </a:ln>
            <a:effectLst>
              <a:glow rad="63500">
                <a:schemeClr val="accent5">
                  <a:tint val="86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trendline>
            <c:spPr>
              <a:ln w="25400" cap="rnd">
                <a:solidFill>
                  <a:schemeClr val="accent5">
                    <a:tint val="86000"/>
                    <a:alpha val="50000"/>
                  </a:schemeClr>
                </a:solidFill>
              </a:ln>
              <a:effectLst/>
            </c:spPr>
            <c:trendlineType val="linear"/>
            <c:dispRSqr val="0"/>
            <c:dispEq val="0"/>
          </c:trendline>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Sheet3!$D$5:$D$15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4-03AF-4B7B-9425-6B5A3CD1851A}"/>
            </c:ext>
          </c:extLst>
        </c:ser>
        <c:ser>
          <c:idx val="3"/>
          <c:order val="3"/>
          <c:tx>
            <c:strRef>
              <c:f>Sheet3!$E$3:$E$4</c:f>
              <c:strCache>
                <c:ptCount val="1"/>
                <c:pt idx="0">
                  <c:v>VERY HIGH</c:v>
                </c:pt>
              </c:strCache>
            </c:strRef>
          </c:tx>
          <c:spPr>
            <a:noFill/>
            <a:ln w="9525" cap="flat" cmpd="sng" algn="ctr">
              <a:solidFill>
                <a:schemeClr val="accent5">
                  <a:tint val="58000"/>
                </a:schemeClr>
              </a:solidFill>
              <a:miter lim="800000"/>
            </a:ln>
            <a:effectLst>
              <a:glow rad="63500">
                <a:schemeClr val="accent5">
                  <a:tint val="58000"/>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Sheet3!$E$5:$E$15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5-03AF-4B7B-9425-6B5A3CD1851A}"/>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2"/>
  </c:pivotSource>
  <c:chart>
    <c:title>
      <c:tx>
        <c:rich>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r>
              <a:rPr lang="en-IN"/>
              <a:t>Employee performance analysis</a:t>
            </a:r>
          </a:p>
        </c:rich>
      </c:tx>
      <c:overlay val="0"/>
      <c:spPr>
        <a:noFill/>
        <a:ln>
          <a:noFill/>
        </a:ln>
        <a:effectLst/>
      </c:spPr>
      <c:txPr>
        <a:bodyPr rot="0" spcFirstLastPara="1" vertOverflow="ellipsis" vert="horz" wrap="square" anchor="ctr" anchorCtr="1"/>
        <a:lstStyle/>
        <a:p>
          <a:pPr>
            <a:defRPr sz="1862"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546981627296588"/>
          <c:y val="0.19209499854184894"/>
          <c:w val="0.78884514435695541"/>
          <c:h val="0.72088764946048411"/>
        </c:manualLayout>
      </c:layout>
      <c:barChart>
        <c:barDir val="col"/>
        <c:grouping val="clustered"/>
        <c:varyColors val="0"/>
        <c:ser>
          <c:idx val="0"/>
          <c:order val="0"/>
          <c:tx>
            <c:strRef>
              <c:f>Sheet3!$B$3:$B$4</c:f>
              <c:strCache>
                <c:ptCount val="1"/>
                <c:pt idx="0">
                  <c:v>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1197"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37</c:v>
                </c:pt>
                <c:pt idx="1">
                  <c:v>45</c:v>
                </c:pt>
                <c:pt idx="2">
                  <c:v>41</c:v>
                </c:pt>
                <c:pt idx="3">
                  <c:v>34</c:v>
                </c:pt>
                <c:pt idx="4">
                  <c:v>50</c:v>
                </c:pt>
                <c:pt idx="5">
                  <c:v>50</c:v>
                </c:pt>
                <c:pt idx="6">
                  <c:v>44</c:v>
                </c:pt>
                <c:pt idx="7">
                  <c:v>40</c:v>
                </c:pt>
                <c:pt idx="8">
                  <c:v>38</c:v>
                </c:pt>
                <c:pt idx="9">
                  <c:v>40</c:v>
                </c:pt>
              </c:numCache>
            </c:numRef>
          </c:val>
          <c:extLst>
            <c:ext xmlns:c16="http://schemas.microsoft.com/office/drawing/2014/chart" uri="{C3380CC4-5D6E-409C-BE32-E72D297353CC}">
              <c16:uniqueId val="{00000000-564E-4F3D-ADDA-083447A8D5C4}"/>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197"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5"/>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dirty="0"/>
              <a:t>Employee</a:t>
            </a:r>
            <a:r>
              <a:rPr lang="en-IN" baseline="0" dirty="0"/>
              <a:t> performance analysis</a:t>
            </a:r>
            <a:endParaRPr lang="en-IN" dirty="0"/>
          </a:p>
        </c:rich>
      </c:tx>
      <c:layout>
        <c:manualLayout>
          <c:xMode val="edge"/>
          <c:yMode val="edge"/>
          <c:x val="0.21606233595800525"/>
          <c:y val="8.3333333333333329E-2"/>
        </c:manualLayout>
      </c:layout>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LOW</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80</c:v>
                </c:pt>
                <c:pt idx="1">
                  <c:v>89</c:v>
                </c:pt>
                <c:pt idx="2">
                  <c:v>78</c:v>
                </c:pt>
                <c:pt idx="3">
                  <c:v>76</c:v>
                </c:pt>
                <c:pt idx="4">
                  <c:v>73</c:v>
                </c:pt>
                <c:pt idx="5">
                  <c:v>68</c:v>
                </c:pt>
                <c:pt idx="6">
                  <c:v>85</c:v>
                </c:pt>
                <c:pt idx="7">
                  <c:v>78</c:v>
                </c:pt>
                <c:pt idx="8">
                  <c:v>75</c:v>
                </c:pt>
                <c:pt idx="9">
                  <c:v>79</c:v>
                </c:pt>
              </c:numCache>
            </c:numRef>
          </c:val>
          <c:extLst>
            <c:ext xmlns:c16="http://schemas.microsoft.com/office/drawing/2014/chart" uri="{C3380CC4-5D6E-409C-BE32-E72D297353CC}">
              <c16:uniqueId val="{00000000-97BA-4F62-99EE-979EABEA6DC3}"/>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18"/>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MED</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152</c:v>
                </c:pt>
                <c:pt idx="1">
                  <c:v>141</c:v>
                </c:pt>
                <c:pt idx="2">
                  <c:v>160</c:v>
                </c:pt>
                <c:pt idx="3">
                  <c:v>158</c:v>
                </c:pt>
                <c:pt idx="4">
                  <c:v>158</c:v>
                </c:pt>
                <c:pt idx="5">
                  <c:v>151</c:v>
                </c:pt>
                <c:pt idx="6">
                  <c:v>146</c:v>
                </c:pt>
                <c:pt idx="7">
                  <c:v>156</c:v>
                </c:pt>
                <c:pt idx="8">
                  <c:v>160</c:v>
                </c:pt>
                <c:pt idx="9">
                  <c:v>148</c:v>
                </c:pt>
              </c:numCache>
            </c:numRef>
          </c:val>
          <c:extLst>
            <c:ext xmlns:c16="http://schemas.microsoft.com/office/drawing/2014/chart" uri="{C3380CC4-5D6E-409C-BE32-E72D297353CC}">
              <c16:uniqueId val="{00000000-8CB2-48C2-BB57-F3A1318F61FC}"/>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[employee_data(2).csv]Sheet3!PivotTable4</c:name>
    <c:fmtId val="21"/>
  </c:pivotSource>
  <c:chart>
    <c:title>
      <c:tx>
        <c:rich>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r>
              <a:rPr lang="en-IN"/>
              <a:t>Employee</a:t>
            </a:r>
            <a:r>
              <a:rPr lang="en-IN" baseline="0"/>
              <a:t> performance analysis</a:t>
            </a:r>
            <a:endParaRPr lang="en-IN"/>
          </a:p>
        </c:rich>
      </c:tx>
      <c:overlay val="0"/>
      <c:spPr>
        <a:noFill/>
        <a:ln>
          <a:noFill/>
        </a:ln>
        <a:effectLst/>
      </c:spPr>
      <c:txPr>
        <a:bodyPr rot="0" spcFirstLastPara="1" vertOverflow="ellipsis" vert="horz" wrap="square" anchor="ctr" anchorCtr="1"/>
        <a:lstStyle/>
        <a:p>
          <a:pPr>
            <a:defRPr sz="1400" b="1" i="0" u="none" strike="noStrike" kern="1200" cap="none" baseline="0">
              <a:solidFill>
                <a:schemeClr val="lt1">
                  <a:lumMod val="85000"/>
                </a:schemeClr>
              </a:solidFill>
              <a:latin typeface="+mn-lt"/>
              <a:ea typeface="+mn-ea"/>
              <a:cs typeface="+mn-cs"/>
            </a:defRPr>
          </a:pPr>
          <a:endParaRPr lang="en-US"/>
        </a:p>
      </c:txPr>
    </c:title>
    <c:autoTitleDeleted val="0"/>
    <c:pivotFmts>
      <c:pivotFmt>
        <c:idx val="0"/>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1"/>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2"/>
        <c:spPr>
          <a:noFill/>
          <a:ln w="9525" cap="flat" cmpd="sng" algn="ctr">
            <a:solidFill>
              <a:schemeClr val="accent5"/>
            </a:solidFill>
            <a:miter lim="800000"/>
          </a:ln>
          <a:effectLst>
            <a:glow rad="63500">
              <a:schemeClr val="accent5">
                <a:satMod val="175000"/>
                <a:alpha val="25000"/>
              </a:schemeClr>
            </a:glow>
          </a:effectLst>
        </c:spPr>
        <c:marker>
          <c:spPr>
            <a:solidFill>
              <a:schemeClr val="accent5">
                <a:lumMod val="60000"/>
                <a:lumOff val="40000"/>
              </a:schemeClr>
            </a:solidFill>
            <a:ln>
              <a:noFill/>
            </a:ln>
            <a:effectLst>
              <a:glow rad="63500">
                <a:schemeClr val="accent5">
                  <a:satMod val="175000"/>
                  <a:alpha val="25000"/>
                </a:schemeClr>
              </a:glow>
            </a:effectLst>
          </c:spPr>
        </c:marker>
        <c:dLbl>
          <c:idx val="0"/>
          <c:dLblPos val="inEnd"/>
          <c:showLegendKey val="0"/>
          <c:showVal val="1"/>
          <c:showCatName val="0"/>
          <c:showSerName val="0"/>
          <c:showPercent val="0"/>
          <c:showBubbleSize val="0"/>
          <c:extLst>
            <c:ext xmlns:c15="http://schemas.microsoft.com/office/drawing/2012/chart" uri="{CE6537A1-D6FC-4f65-9D91-7224C49458BB}"/>
          </c:extLst>
        </c:dLbl>
      </c:pivotFmt>
      <c:pivotFmt>
        <c:idx val="3"/>
        <c:spPr>
          <a:noFill/>
          <a:ln w="9525" cap="flat" cmpd="sng" algn="ctr">
            <a:solidFill>
              <a:schemeClr val="accent5"/>
            </a:solidFill>
            <a:miter lim="800000"/>
          </a:ln>
          <a:effectLst>
            <a:glow rad="63500">
              <a:schemeClr val="accent5">
                <a:satMod val="175000"/>
                <a:alpha val="25000"/>
              </a:schemeClr>
            </a:glow>
          </a:effectLst>
        </c:spPr>
        <c:marker>
          <c:symbol val="circle"/>
          <c:size val="4"/>
          <c:spPr>
            <a:solidFill>
              <a:schemeClr val="accent5">
                <a:lumMod val="60000"/>
                <a:lumOff val="40000"/>
              </a:schemeClr>
            </a:solidFill>
            <a:ln>
              <a:noFill/>
            </a:ln>
            <a:effectLst>
              <a:glow rad="63500">
                <a:schemeClr val="accent5">
                  <a:satMod val="175000"/>
                  <a:alpha val="25000"/>
                </a:schemeClr>
              </a:glow>
            </a:effectLst>
          </c:spPr>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4"/>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
        <c:idx val="5"/>
        <c:spPr>
          <a:noFill/>
          <a:ln w="9525" cap="flat" cmpd="sng" algn="ctr">
            <a:solidFill>
              <a:schemeClr val="accent5"/>
            </a:solidFill>
            <a:miter lim="800000"/>
          </a:ln>
          <a:effectLst>
            <a:glow rad="63500">
              <a:schemeClr val="accent5">
                <a:satMod val="175000"/>
                <a:alpha val="25000"/>
              </a:schemeClr>
            </a:glow>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Sheet3!$B$3:$B$4</c:f>
              <c:strCache>
                <c:ptCount val="1"/>
                <c:pt idx="0">
                  <c:v>VERY HIGH</c:v>
                </c:pt>
              </c:strCache>
            </c:strRef>
          </c:tx>
          <c:spPr>
            <a:noFill/>
            <a:ln w="9525" cap="flat" cmpd="sng" algn="ctr">
              <a:solidFill>
                <a:schemeClr val="accent5"/>
              </a:solidFill>
              <a:miter lim="800000"/>
            </a:ln>
            <a:effectLst>
              <a:glow rad="63500">
                <a:schemeClr val="accent5">
                  <a:satMod val="175000"/>
                  <a:alpha val="25000"/>
                </a:schemeClr>
              </a:glow>
            </a:effectLst>
          </c:spPr>
          <c:invertIfNegative val="0"/>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lt1">
                        <a:lumMod val="75000"/>
                      </a:schemeClr>
                    </a:solidFill>
                    <a:latin typeface="+mn-lt"/>
                    <a:ea typeface="+mn-ea"/>
                    <a:cs typeface="+mn-cs"/>
                  </a:defRPr>
                </a:pPr>
                <a:endParaRPr lang="en-US"/>
              </a:p>
            </c:txPr>
            <c:dLblPos val="in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a:solidFill>
                        <a:schemeClr val="lt1">
                          <a:lumMod val="50000"/>
                        </a:schemeClr>
                      </a:solidFill>
                      <a:round/>
                    </a:ln>
                    <a:effectLst/>
                  </c:spPr>
                </c15:leaderLines>
              </c:ext>
            </c:extLst>
          </c:dLbls>
          <c:cat>
            <c:strRef>
              <c:f>Sheet3!$A$5:$A$15</c:f>
              <c:strCache>
                <c:ptCount val="10"/>
                <c:pt idx="0">
                  <c:v>BPC</c:v>
                </c:pt>
                <c:pt idx="1">
                  <c:v>CCDR</c:v>
                </c:pt>
                <c:pt idx="2">
                  <c:v>EW</c:v>
                </c:pt>
                <c:pt idx="3">
                  <c:v>MSC</c:v>
                </c:pt>
                <c:pt idx="4">
                  <c:v>NEL</c:v>
                </c:pt>
                <c:pt idx="5">
                  <c:v>PL</c:v>
                </c:pt>
                <c:pt idx="6">
                  <c:v>PYZ</c:v>
                </c:pt>
                <c:pt idx="7">
                  <c:v>SVG</c:v>
                </c:pt>
                <c:pt idx="8">
                  <c:v>TNS</c:v>
                </c:pt>
                <c:pt idx="9">
                  <c:v>WBL</c:v>
                </c:pt>
              </c:strCache>
            </c:strRef>
          </c:cat>
          <c:val>
            <c:numRef>
              <c:f>Sheet3!$B$5:$B$15</c:f>
              <c:numCache>
                <c:formatCode>General</c:formatCode>
                <c:ptCount val="10"/>
                <c:pt idx="0">
                  <c:v>34</c:v>
                </c:pt>
                <c:pt idx="1">
                  <c:v>25</c:v>
                </c:pt>
                <c:pt idx="2">
                  <c:v>23</c:v>
                </c:pt>
                <c:pt idx="3">
                  <c:v>28</c:v>
                </c:pt>
                <c:pt idx="4">
                  <c:v>23</c:v>
                </c:pt>
                <c:pt idx="5">
                  <c:v>32</c:v>
                </c:pt>
                <c:pt idx="6">
                  <c:v>24</c:v>
                </c:pt>
                <c:pt idx="7">
                  <c:v>30</c:v>
                </c:pt>
                <c:pt idx="8">
                  <c:v>24</c:v>
                </c:pt>
                <c:pt idx="9">
                  <c:v>27</c:v>
                </c:pt>
              </c:numCache>
            </c:numRef>
          </c:val>
          <c:extLst>
            <c:ext xmlns:c16="http://schemas.microsoft.com/office/drawing/2014/chart" uri="{C3380CC4-5D6E-409C-BE32-E72D297353CC}">
              <c16:uniqueId val="{00000000-07F4-45AA-8A45-5129AE6A0E97}"/>
            </c:ext>
          </c:extLst>
        </c:ser>
        <c:dLbls>
          <c:dLblPos val="inEnd"/>
          <c:showLegendKey val="0"/>
          <c:showVal val="1"/>
          <c:showCatName val="0"/>
          <c:showSerName val="0"/>
          <c:showPercent val="0"/>
          <c:showBubbleSize val="0"/>
        </c:dLbls>
        <c:gapWidth val="315"/>
        <c:overlap val="-40"/>
        <c:axId val="902472720"/>
        <c:axId val="902471280"/>
      </c:barChart>
      <c:catAx>
        <c:axId val="902472720"/>
        <c:scaling>
          <c:orientation val="minMax"/>
        </c:scaling>
        <c:delete val="0"/>
        <c:axPos val="b"/>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1280"/>
        <c:crosses val="autoZero"/>
        <c:auto val="1"/>
        <c:lblAlgn val="ctr"/>
        <c:lblOffset val="100"/>
        <c:noMultiLvlLbl val="0"/>
      </c:catAx>
      <c:valAx>
        <c:axId val="902471280"/>
        <c:scaling>
          <c:orientation val="minMax"/>
        </c:scaling>
        <c:delete val="0"/>
        <c:axPos val="l"/>
        <c:majorGridlines>
          <c:spPr>
            <a:ln w="9525" cap="flat" cmpd="sng" algn="ctr">
              <a:gradFill>
                <a:gsLst>
                  <a:gs pos="100000">
                    <a:schemeClr val="dk1">
                      <a:lumMod val="75000"/>
                      <a:lumOff val="25000"/>
                    </a:schemeClr>
                  </a:gs>
                  <a:gs pos="0">
                    <a:schemeClr val="dk1">
                      <a:lumMod val="65000"/>
                      <a:lumOff val="35000"/>
                    </a:schemeClr>
                  </a:gs>
                </a:gsLst>
                <a:lin ang="5400000" scaled="0"/>
              </a:gra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crossAx val="902472720"/>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lt1">
                  <a:lumMod val="7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solidFill>
      <a:schemeClr val="dk1">
        <a:lumMod val="75000"/>
        <a:lumOff val="25000"/>
      </a:schemeClr>
    </a:solidFill>
    <a:ln w="9525" cap="flat" cmpd="sng" algn="ctr">
      <a:solidFill>
        <a:schemeClr val="dk1">
          <a:lumMod val="15000"/>
          <a:lumOff val="85000"/>
        </a:schemeClr>
      </a:solidFill>
      <a:round/>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2.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1197" b="1" kern="1200"/>
  </cs:axisTitle>
  <cs:categoryAxis>
    <cs:lnRef idx="0"/>
    <cs:fillRef idx="0"/>
    <cs:effectRef idx="0"/>
    <cs:fontRef idx="minor">
      <a:schemeClr val="lt1">
        <a:lumMod val="75000"/>
      </a:schemeClr>
    </cs:fontRef>
    <cs:defRPr sz="1197"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1197" kern="1200"/>
  </cs:chartArea>
  <cs:dataLabel>
    <cs:lnRef idx="0"/>
    <cs:fillRef idx="0"/>
    <cs:effectRef idx="0"/>
    <cs:fontRef idx="minor">
      <a:schemeClr val="lt1">
        <a:lumMod val="75000"/>
      </a:schemeClr>
    </cs:fontRef>
    <cs:defRPr sz="1197"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1197"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1197"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1197"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1197"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862"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1197"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1197" kern="1200"/>
  </cs:valueAxis>
  <cs:wall>
    <cs:lnRef idx="0"/>
    <cs:fillRef idx="0"/>
    <cs:effectRef idx="0"/>
    <cs:fontRef idx="minor">
      <a:schemeClr val="dk1"/>
    </cs:fontRef>
  </cs:wall>
</cs:chartStyle>
</file>

<file path=ppt/charts/style3.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4.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charts/style5.xml><?xml version="1.0" encoding="utf-8"?>
<cs:chartStyle xmlns:cs="http://schemas.microsoft.com/office/drawing/2012/chartStyle" xmlns:a="http://schemas.openxmlformats.org/drawingml/2006/main" id="213">
  <cs:axisTitle>
    <cs:lnRef idx="0"/>
    <cs:fillRef idx="0"/>
    <cs:effectRef idx="0"/>
    <cs:fontRef idx="minor">
      <a:schemeClr val="lt1">
        <a:lumMod val="75000"/>
      </a:schemeClr>
    </cs:fontRef>
    <cs:defRPr sz="900" b="1" kern="1200"/>
  </cs:axisTitle>
  <cs:categoryAxis>
    <cs:lnRef idx="0"/>
    <cs:fillRef idx="0"/>
    <cs:effectRef idx="0"/>
    <cs:fontRef idx="minor">
      <a:schemeClr val="lt1">
        <a:lumMod val="75000"/>
      </a:schemeClr>
    </cs:fontRef>
    <cs:defRPr sz="900" kern="1200"/>
  </cs:categoryAxis>
  <cs:chartArea>
    <cs:lnRef idx="0"/>
    <cs:fillRef idx="0"/>
    <cs:effectRef idx="0"/>
    <cs:fontRef idx="minor">
      <a:schemeClr val="dk1"/>
    </cs:fontRef>
    <cs:spPr>
      <a:solidFill>
        <a:schemeClr val="dk1">
          <a:lumMod val="75000"/>
          <a:lumOff val="25000"/>
        </a:schemeClr>
      </a:solidFill>
      <a:ln w="9525" cap="flat" cmpd="sng" algn="ctr">
        <a:solidFill>
          <a:schemeClr val="dk1">
            <a:lumMod val="15000"/>
            <a:lumOff val="85000"/>
          </a:schemeClr>
        </a:solidFill>
        <a:round/>
      </a:ln>
    </cs:spPr>
    <cs:defRPr sz="900" kern="1200"/>
  </cs:chartArea>
  <cs:dataLabel>
    <cs:lnRef idx="0"/>
    <cs:fillRef idx="0"/>
    <cs:effectRef idx="0"/>
    <cs:fontRef idx="minor">
      <a:schemeClr val="lt1">
        <a:lumMod val="75000"/>
      </a:schemeClr>
    </cs:fontRef>
    <cs:defRPr sz="900" kern="1200"/>
  </cs:dataLabel>
  <cs:dataLabelCallout>
    <cs:lnRef idx="0"/>
    <cs:fillRef idx="0"/>
    <cs:effectRef idx="0"/>
    <cs:fontRef idx="minor">
      <a:schemeClr val="lt1">
        <a:lumMod val="15000"/>
        <a:lumOff val="85000"/>
      </a:schemeClr>
    </cs:fontRef>
    <cs:spPr>
      <a:solidFill>
        <a:schemeClr val="dk1">
          <a:lumMod val="65000"/>
          <a:lumOff val="35000"/>
        </a:schemeClr>
      </a:solidFill>
    </cs:spPr>
    <cs:defRPr sz="900" kern="1200"/>
    <cs:bodyPr rot="0" spcFirstLastPara="1" vertOverflow="clip" horzOverflow="clip" vert="horz" wrap="square" lIns="36576" tIns="18288" rIns="36576" bIns="18288" anchor="ctr" anchorCtr="1">
      <a:spAutoFit/>
    </cs:bodyPr>
  </cs:dataLabelCallout>
  <cs:dataPoint>
    <cs:lnRef idx="0">
      <cs:styleClr val="auto"/>
    </cs:lnRef>
    <cs:fillRef idx="0"/>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
  <cs:dataPoint3D>
    <cs:lnRef idx="0">
      <cs:styleClr val="auto"/>
    </cs:lnRef>
    <cs:fillRef idx="0">
      <cs:styleClr val="auto"/>
    </cs:fillRef>
    <cs:effectRef idx="0">
      <cs:styleClr val="auto"/>
    </cs:effectRef>
    <cs:fontRef idx="minor">
      <a:schemeClr val="dk1"/>
    </cs:fontRef>
    <cs:spPr>
      <a:ln w="9525" cap="flat" cmpd="sng" algn="ctr">
        <a:solidFill>
          <a:schemeClr val="phClr"/>
        </a:solidFill>
        <a:miter lim="800000"/>
      </a:ln>
      <a:effectLst>
        <a:glow rad="63500">
          <a:schemeClr val="phClr">
            <a:satMod val="175000"/>
            <a:alpha val="25000"/>
          </a:schemeClr>
        </a:glow>
      </a:effectLst>
    </cs:spPr>
  </cs:dataPoint3D>
  <cs:dataPointLine>
    <cs:lnRef idx="0">
      <cs:styleClr val="auto"/>
    </cs:lnRef>
    <cs:fillRef idx="0">
      <cs:styleClr val="auto"/>
    </cs:fillRef>
    <cs:effectRef idx="0">
      <cs:styleClr val="auto"/>
    </cs:effectRef>
    <cs:fontRef idx="minor">
      <a:schemeClr val="dk1"/>
    </cs:fontRef>
    <cs:spPr>
      <a:ln w="22225" cap="rnd">
        <a:solidFill>
          <a:schemeClr val="phClr"/>
        </a:solidFill>
      </a:ln>
      <a:effectLst>
        <a:glow rad="139700">
          <a:schemeClr val="phClr">
            <a:satMod val="175000"/>
            <a:alpha val="14000"/>
          </a:schemeClr>
        </a:glow>
      </a:effectLst>
    </cs:spPr>
  </cs:dataPointLine>
  <cs:dataPointMarker>
    <cs:lnRef idx="0">
      <cs:styleClr val="auto"/>
    </cs:lnRef>
    <cs:fillRef idx="0">
      <cs:styleClr val="auto"/>
    </cs:fillRef>
    <cs:effectRef idx="0">
      <cs:styleClr val="auto"/>
    </cs:effectRef>
    <cs:fontRef idx="minor">
      <a:schemeClr val="dk1"/>
    </cs:fontRef>
    <cs:spPr>
      <a:solidFill>
        <a:schemeClr val="phClr">
          <a:lumMod val="60000"/>
          <a:lumOff val="40000"/>
        </a:schemeClr>
      </a:solidFill>
      <a:effectLst>
        <a:glow rad="63500">
          <a:schemeClr val="phClr">
            <a:satMod val="175000"/>
            <a:alpha val="25000"/>
          </a:schemeClr>
        </a:glow>
      </a:effectLst>
    </cs:spPr>
  </cs:dataPointMarker>
  <cs:dataPointMarkerLayout symbol="circle" size="4"/>
  <cs:dataPointWireframe>
    <cs:lnRef idx="0">
      <cs:styleClr val="auto"/>
    </cs:lnRef>
    <cs:fillRef idx="0"/>
    <cs:effectRef idx="0"/>
    <cs:fontRef idx="minor">
      <a:schemeClr val="dk1"/>
    </cs:fontRef>
    <cs:spPr>
      <a:ln w="9525" cap="rnd">
        <a:solidFill>
          <a:schemeClr val="phClr"/>
        </a:solidFill>
        <a:round/>
      </a:ln>
    </cs:spPr>
  </cs:dataPointWireframe>
  <cs:dataTable>
    <cs:lnRef idx="0"/>
    <cs:fillRef idx="0"/>
    <cs:effectRef idx="0"/>
    <cs:fontRef idx="minor">
      <a:schemeClr val="lt1">
        <a:lumMod val="75000"/>
      </a:schemeClr>
    </cs:fontRef>
    <cs:spPr>
      <a:ln w="9525">
        <a:solidFill>
          <a:schemeClr val="dk1">
            <a:lumMod val="50000"/>
            <a:lumOff val="50000"/>
          </a:schemeClr>
        </a:solidFill>
      </a:ln>
    </cs:spPr>
    <cs:defRPr sz="900" kern="1200"/>
  </cs:dataTable>
  <cs:downBar>
    <cs:lnRef idx="0"/>
    <cs:fillRef idx="0"/>
    <cs:effectRef idx="0"/>
    <cs:fontRef idx="minor">
      <a:schemeClr val="lt1"/>
    </cs:fontRef>
    <cs:spPr>
      <a:solidFill>
        <a:schemeClr val="dk1">
          <a:lumMod val="50000"/>
          <a:lumOff val="50000"/>
        </a:schemeClr>
      </a:solidFill>
      <a:ln w="9525">
        <a:solidFill>
          <a:schemeClr val="dk1">
            <a:lumMod val="75000"/>
          </a:schemeClr>
        </a:solidFill>
        <a:round/>
      </a:ln>
    </cs:spPr>
  </cs:downBar>
  <cs:dropLine>
    <cs:lnRef idx="0"/>
    <cs:fillRef idx="0"/>
    <cs:effectRef idx="0"/>
    <cs:fontRef idx="minor">
      <a:schemeClr val="dk1"/>
    </cs:fontRef>
    <cs:spPr>
      <a:ln w="9525">
        <a:solidFill>
          <a:schemeClr val="lt1">
            <a:lumMod val="50000"/>
          </a:schemeClr>
        </a:solidFill>
        <a:round/>
      </a:ln>
    </cs:spPr>
  </cs:dropLine>
  <cs:errorBar>
    <cs:lnRef idx="0"/>
    <cs:fillRef idx="0"/>
    <cs:effectRef idx="0"/>
    <cs:fontRef idx="minor">
      <a:schemeClr val="dk1"/>
    </cs:fontRef>
    <cs:spPr>
      <a:ln w="9525">
        <a:solidFill>
          <a:schemeClr val="lt1">
            <a:lumMod val="50000"/>
          </a:schemeClr>
        </a:solidFill>
        <a:round/>
      </a:ln>
    </cs:spPr>
  </cs:errorBar>
  <cs:floor>
    <cs:lnRef idx="0"/>
    <cs:fillRef idx="0"/>
    <cs:effectRef idx="0"/>
    <cs:fontRef idx="minor">
      <a:schemeClr val="dk1"/>
    </cs:fontRef>
  </cs:floor>
  <cs:gridlineMajor>
    <cs:lnRef idx="0"/>
    <cs:fillRef idx="0"/>
    <cs:effectRef idx="0"/>
    <cs:fontRef idx="minor">
      <a:schemeClr val="dk1"/>
    </cs:fontRef>
    <cs:spPr>
      <a:ln w="9525" cap="flat" cmpd="sng" algn="ctr">
        <a:gradFill>
          <a:gsLst>
            <a:gs pos="100000">
              <a:schemeClr val="dk1">
                <a:lumMod val="75000"/>
                <a:lumOff val="25000"/>
              </a:schemeClr>
            </a:gs>
            <a:gs pos="0">
              <a:schemeClr val="dk1">
                <a:lumMod val="65000"/>
                <a:lumOff val="35000"/>
              </a:schemeClr>
            </a:gs>
          </a:gsLst>
          <a:lin ang="5400000" scaled="0"/>
        </a:gradFill>
        <a:round/>
      </a:ln>
    </cs:spPr>
  </cs:gridlineMajor>
  <cs:gridlineMinor>
    <cs:lnRef idx="0"/>
    <cs:fillRef idx="0"/>
    <cs:effectRef idx="0"/>
    <cs:fontRef idx="minor">
      <a:schemeClr val="dk1"/>
    </cs:fontRef>
    <cs:spPr>
      <a:ln w="9525" cap="flat" cmpd="sng" algn="ctr">
        <a:gradFill>
          <a:gsLst>
            <a:gs pos="100000">
              <a:schemeClr val="dk1">
                <a:lumMod val="75000"/>
                <a:lumOff val="25000"/>
                <a:alpha val="25000"/>
              </a:schemeClr>
            </a:gs>
            <a:gs pos="0">
              <a:schemeClr val="dk1">
                <a:lumMod val="65000"/>
                <a:lumOff val="35000"/>
                <a:alpha val="25000"/>
              </a:schemeClr>
            </a:gs>
          </a:gsLst>
          <a:lin ang="5400000" scaled="0"/>
        </a:gradFill>
        <a:round/>
      </a:ln>
    </cs:spPr>
  </cs:gridlineMinor>
  <cs:hiLoLine>
    <cs:lnRef idx="0"/>
    <cs:fillRef idx="0"/>
    <cs:effectRef idx="0"/>
    <cs:fontRef idx="minor">
      <a:schemeClr val="dk1"/>
    </cs:fontRef>
    <cs:spPr>
      <a:ln w="9525">
        <a:solidFill>
          <a:schemeClr val="lt1">
            <a:lumMod val="50000"/>
          </a:schemeClr>
        </a:solidFill>
        <a:round/>
      </a:ln>
    </cs:spPr>
  </cs:hiLoLine>
  <cs:leaderLine>
    <cs:lnRef idx="0"/>
    <cs:fillRef idx="0"/>
    <cs:effectRef idx="0"/>
    <cs:fontRef idx="minor">
      <a:schemeClr val="dk1"/>
    </cs:fontRef>
    <cs:spPr>
      <a:ln w="9525">
        <a:solidFill>
          <a:schemeClr val="lt1">
            <a:lumMod val="50000"/>
          </a:schemeClr>
        </a:solidFill>
        <a:round/>
      </a:ln>
    </cs:spPr>
  </cs:leaderLine>
  <cs:legend>
    <cs:lnRef idx="0"/>
    <cs:fillRef idx="0"/>
    <cs:effectRef idx="0"/>
    <cs:fontRef idx="minor">
      <a:schemeClr val="lt1">
        <a:lumMod val="75000"/>
      </a:schemeClr>
    </cs:fontRef>
    <cs:defRPr sz="900" kern="1200"/>
  </cs:legend>
  <cs:plotArea>
    <cs:lnRef idx="0"/>
    <cs:fillRef idx="0"/>
    <cs:effectRef idx="0"/>
    <cs:fontRef idx="minor">
      <a:schemeClr val="dk1"/>
    </cs:fontRef>
  </cs:plotArea>
  <cs:plotArea3D>
    <cs:lnRef idx="0"/>
    <cs:fillRef idx="0"/>
    <cs:effectRef idx="0"/>
    <cs:fontRef idx="minor">
      <a:schemeClr val="dk1"/>
    </cs:fontRef>
  </cs:plotArea3D>
  <cs:seriesAxis>
    <cs:lnRef idx="0"/>
    <cs:fillRef idx="0"/>
    <cs:effectRef idx="0"/>
    <cs:fontRef idx="minor">
      <a:schemeClr val="lt1">
        <a:lumMod val="75000"/>
      </a:schemeClr>
    </cs:fontRef>
    <cs:defRPr sz="900" kern="1200"/>
  </cs:seriesAxis>
  <cs:seriesLine>
    <cs:lnRef idx="0"/>
    <cs:fillRef idx="0"/>
    <cs:effectRef idx="0"/>
    <cs:fontRef idx="minor">
      <a:schemeClr val="dk1"/>
    </cs:fontRef>
    <cs:spPr>
      <a:ln w="9525">
        <a:solidFill>
          <a:schemeClr val="lt1">
            <a:lumMod val="50000"/>
          </a:schemeClr>
        </a:solidFill>
        <a:round/>
      </a:ln>
    </cs:spPr>
  </cs:seriesLine>
  <cs:title>
    <cs:lnRef idx="0"/>
    <cs:fillRef idx="0"/>
    <cs:effectRef idx="0"/>
    <cs:fontRef idx="minor">
      <a:schemeClr val="lt1">
        <a:lumMod val="85000"/>
      </a:schemeClr>
    </cs:fontRef>
    <cs:defRPr sz="1400" b="1" kern="1200" cap="none" baseline="0"/>
  </cs:title>
  <cs:trendline>
    <cs:lnRef idx="0">
      <cs:styleClr val="auto"/>
    </cs:lnRef>
    <cs:fillRef idx="0"/>
    <cs:effectRef idx="0"/>
    <cs:fontRef idx="minor">
      <a:schemeClr val="lt1"/>
    </cs:fontRef>
    <cs:spPr>
      <a:ln w="25400" cap="rnd">
        <a:solidFill>
          <a:schemeClr val="phClr">
            <a:alpha val="50000"/>
          </a:schemeClr>
        </a:solidFill>
      </a:ln>
    </cs:spPr>
  </cs:trendline>
  <cs:trendlineLabel>
    <cs:lnRef idx="0"/>
    <cs:fillRef idx="0"/>
    <cs:effectRef idx="0"/>
    <cs:fontRef idx="minor">
      <a:schemeClr val="lt1">
        <a:lumMod val="75000"/>
      </a:schemeClr>
    </cs:fontRef>
    <cs:defRPr sz="900" kern="1200"/>
  </cs:trendlineLabel>
  <cs:upBar>
    <cs:lnRef idx="0"/>
    <cs:fillRef idx="0"/>
    <cs:effectRef idx="0"/>
    <cs:fontRef idx="minor">
      <a:schemeClr val="dk1"/>
    </cs:fontRef>
    <cs:spPr>
      <a:solidFill>
        <a:schemeClr val="lt1">
          <a:lumMod val="85000"/>
        </a:schemeClr>
      </a:solidFill>
      <a:ln w="9525">
        <a:solidFill>
          <a:schemeClr val="dk1">
            <a:lumMod val="50000"/>
          </a:schemeClr>
        </a:solidFill>
        <a:round/>
      </a:ln>
    </cs:spPr>
  </cs:upBar>
  <cs:valueAxis>
    <cs:lnRef idx="0"/>
    <cs:fillRef idx="0"/>
    <cs:effectRef idx="0"/>
    <cs:fontRef idx="minor">
      <a:schemeClr val="lt1">
        <a:lumMod val="75000"/>
      </a:schemeClr>
    </cs:fontRef>
    <cs:defRPr sz="900" kern="1200"/>
  </cs:valueAxis>
  <cs:wall>
    <cs:lnRef idx="0"/>
    <cs:fillRef idx="0"/>
    <cs:effectRef idx="0"/>
    <cs:fontRef idx="minor">
      <a:schemeClr val="dk1"/>
    </cs:fontRef>
  </cs:wall>
</cs:chartStyle>
</file>

<file path=ppt/media/image1.png>
</file>

<file path=ppt/media/image10.jpg>
</file>

<file path=ppt/media/image11.png>
</file>

<file path=ppt/media/image2.png>
</file>

<file path=ppt/media/image3.png>
</file>

<file path=ppt/media/image4.jp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5283200" cy="3444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6905625" y="0"/>
            <a:ext cx="5283200" cy="344488"/>
          </a:xfrm>
          <a:prstGeom prst="rect">
            <a:avLst/>
          </a:prstGeom>
        </p:spPr>
        <p:txBody>
          <a:bodyPr vert="horz" lIns="91440" tIns="45720" rIns="91440" bIns="45720" rtlCol="0"/>
          <a:lstStyle>
            <a:lvl1pPr algn="r">
              <a:defRPr sz="1200"/>
            </a:lvl1pPr>
          </a:lstStyle>
          <a:p>
            <a:fld id="{84B86612-B127-4CD0-BF15-66D49A7175F7}" type="datetimeFigureOut">
              <a:rPr lang="en-IN" smtClean="0"/>
              <a:t>01-09-2024</a:t>
            </a:fld>
            <a:endParaRPr lang="en-IN"/>
          </a:p>
        </p:txBody>
      </p:sp>
      <p:sp>
        <p:nvSpPr>
          <p:cNvPr id="4" name="Slide Image Placeholder 3"/>
          <p:cNvSpPr>
            <a:spLocks noGrp="1" noRot="1" noChangeAspect="1"/>
          </p:cNvSpPr>
          <p:nvPr>
            <p:ph type="sldImg" idx="2"/>
          </p:nvPr>
        </p:nvSpPr>
        <p:spPr>
          <a:xfrm>
            <a:off x="4038600" y="857250"/>
            <a:ext cx="4114800" cy="2314575"/>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1219200" y="3300413"/>
            <a:ext cx="9753600" cy="2700337"/>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6513513"/>
            <a:ext cx="5283200" cy="3444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6905625" y="6513513"/>
            <a:ext cx="5283200" cy="344487"/>
          </a:xfrm>
          <a:prstGeom prst="rect">
            <a:avLst/>
          </a:prstGeom>
        </p:spPr>
        <p:txBody>
          <a:bodyPr vert="horz" lIns="91440" tIns="45720" rIns="91440" bIns="45720" rtlCol="0" anchor="b"/>
          <a:lstStyle>
            <a:lvl1pPr algn="r">
              <a:defRPr sz="1200"/>
            </a:lvl1pPr>
          </a:lstStyle>
          <a:p>
            <a:fld id="{F7F439ED-1E90-4106-847A-8EF19031FE2F}" type="slidenum">
              <a:rPr lang="en-IN" smtClean="0"/>
              <a:t>‹#›</a:t>
            </a:fld>
            <a:endParaRPr lang="en-IN"/>
          </a:p>
        </p:txBody>
      </p:sp>
    </p:spTree>
    <p:extLst>
      <p:ext uri="{BB962C8B-B14F-4D97-AF65-F5344CB8AC3E}">
        <p14:creationId xmlns:p14="http://schemas.microsoft.com/office/powerpoint/2010/main" val="29185579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F7F439ED-1E90-4106-847A-8EF19031FE2F}" type="slidenum">
              <a:rPr lang="en-IN" smtClean="0"/>
              <a:t>1</a:t>
            </a:fld>
            <a:endParaRPr lang="en-IN"/>
          </a:p>
        </p:txBody>
      </p:sp>
    </p:spTree>
    <p:extLst>
      <p:ext uri="{BB962C8B-B14F-4D97-AF65-F5344CB8AC3E}">
        <p14:creationId xmlns:p14="http://schemas.microsoft.com/office/powerpoint/2010/main" val="40435350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195574" y="2067305"/>
            <a:ext cx="5800851" cy="518160"/>
          </a:xfrm>
          <a:prstGeom prst="rect">
            <a:avLst/>
          </a:prstGeom>
        </p:spPr>
        <p:txBody>
          <a:bodyPr wrap="square" lIns="0" tIns="0" rIns="0" bIns="0">
            <a:spAutoFit/>
          </a:bodyPr>
          <a:lstStyle>
            <a:lvl1pPr>
              <a:defRPr sz="3200" b="0" i="0">
                <a:solidFill>
                  <a:schemeClr val="tx1"/>
                </a:solidFill>
                <a:latin typeface="Trebuchet MS"/>
                <a:cs typeface="Trebuchet MS"/>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6" name="Holder 6"/>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7" name="Holder 7"/>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800" b="1" i="0">
                <a:solidFill>
                  <a:schemeClr val="tx1"/>
                </a:solidFill>
                <a:latin typeface="Trebuchet MS"/>
                <a:cs typeface="Trebuchet MS"/>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5" name="Holder 5"/>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9/1/2024</a:t>
            </a:fld>
            <a:endParaRPr lang="en-US"/>
          </a:p>
        </p:txBody>
      </p:sp>
      <p:sp>
        <p:nvSpPr>
          <p:cNvPr id="4" name="Holder 4"/>
          <p:cNvSpPr>
            <a:spLocks noGrp="1"/>
          </p:cNvSpPr>
          <p:nvPr>
            <p:ph type="sldNum" sz="quarter" idx="7"/>
          </p:nvPr>
        </p:nvSpPr>
        <p:spPr/>
        <p:txBody>
          <a:bodyPr lIns="0" tIns="0" rIns="0" bIns="0"/>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17" name="bg object 17"/>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18" name="bg object 18"/>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19" name="bg object 19"/>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20" name="bg object 20"/>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21" name="bg object 21"/>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22" name="bg object 22"/>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23" name="bg object 23"/>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24" name="bg object 24"/>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sp>
        <p:nvSpPr>
          <p:cNvPr id="25" name="bg object 25"/>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2" name="Holder 2"/>
          <p:cNvSpPr>
            <a:spLocks noGrp="1"/>
          </p:cNvSpPr>
          <p:nvPr>
            <p:ph type="title"/>
          </p:nvPr>
        </p:nvSpPr>
        <p:spPr>
          <a:xfrm>
            <a:off x="755332" y="385444"/>
            <a:ext cx="10681335" cy="758190"/>
          </a:xfrm>
          <a:prstGeom prst="rect">
            <a:avLst/>
          </a:prstGeom>
        </p:spPr>
        <p:txBody>
          <a:bodyPr wrap="square" lIns="0" tIns="0" rIns="0" bIns="0">
            <a:spAutoFit/>
          </a:bodyPr>
          <a:lstStyle>
            <a:lvl1pPr>
              <a:defRPr sz="4800" b="1" i="0">
                <a:solidFill>
                  <a:schemeClr val="tx1"/>
                </a:solidFill>
                <a:latin typeface="Trebuchet MS"/>
                <a:cs typeface="Trebuchet MS"/>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9/1/2024</a:t>
            </a:fld>
            <a:endParaRPr lang="en-US"/>
          </a:p>
        </p:txBody>
      </p:sp>
      <p:sp>
        <p:nvSpPr>
          <p:cNvPr id="6" name="Holder 6"/>
          <p:cNvSpPr>
            <a:spLocks noGrp="1"/>
          </p:cNvSpPr>
          <p:nvPr>
            <p:ph type="sldNum" sz="quarter" idx="7"/>
          </p:nvPr>
        </p:nvSpPr>
        <p:spPr>
          <a:xfrm>
            <a:off x="11353418" y="6473337"/>
            <a:ext cx="151129" cy="191770"/>
          </a:xfrm>
          <a:prstGeom prst="rect">
            <a:avLst/>
          </a:prstGeom>
        </p:spPr>
        <p:txBody>
          <a:bodyPr wrap="square" lIns="0" tIns="0" rIns="0" bIns="0">
            <a:spAutoFit/>
          </a:bodyPr>
          <a:lstStyle>
            <a:lvl1pPr>
              <a:defRPr sz="1100" b="0" i="0">
                <a:solidFill>
                  <a:srgbClr val="2D936B"/>
                </a:solidFill>
                <a:latin typeface="Trebuchet MS"/>
                <a:cs typeface="Trebuchet MS"/>
              </a:defRPr>
            </a:lvl1pPr>
          </a:lstStyle>
          <a:p>
            <a:pPr marL="38100">
              <a:lnSpc>
                <a:spcPct val="100000"/>
              </a:lnSpc>
              <a:spcBef>
                <a:spcPts val="55"/>
              </a:spcBef>
            </a:pPr>
            <a:fld id="{81D60167-4931-47E6-BA6A-407CBD079E47}" type="slidenum">
              <a:rPr spc="10" dirty="0"/>
              <a:t>‹#›</a:t>
            </a:fld>
            <a:endParaRPr spc="10" dirty="0"/>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chart" Target="../charts/chart3.xml"/><Relationship Id="rId2" Type="http://schemas.openxmlformats.org/officeDocument/2006/relationships/chart" Target="../charts/chart2.xm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chart" Target="../charts/chart4.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3.png"/><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9.jp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76299" y="990600"/>
            <a:ext cx="1743075" cy="1333500"/>
            <a:chOff x="742950" y="1104900"/>
            <a:chExt cx="1743075" cy="1333500"/>
          </a:xfrm>
        </p:grpSpPr>
        <p:sp>
          <p:nvSpPr>
            <p:cNvPr id="3" name="object 3"/>
            <p:cNvSpPr/>
            <p:nvPr/>
          </p:nvSpPr>
          <p:spPr>
            <a:xfrm>
              <a:off x="742950" y="1381125"/>
              <a:ext cx="1228725" cy="1057275"/>
            </a:xfrm>
            <a:custGeom>
              <a:avLst/>
              <a:gdLst/>
              <a:ahLst/>
              <a:cxnLst/>
              <a:rect l="l" t="t" r="r" b="b"/>
              <a:pathLst>
                <a:path w="1228725" h="1057275">
                  <a:moveTo>
                    <a:pt x="964438" y="0"/>
                  </a:moveTo>
                  <a:lnTo>
                    <a:pt x="264312" y="0"/>
                  </a:lnTo>
                  <a:lnTo>
                    <a:pt x="0" y="528701"/>
                  </a:lnTo>
                  <a:lnTo>
                    <a:pt x="264312" y="1057275"/>
                  </a:lnTo>
                  <a:lnTo>
                    <a:pt x="964438" y="1057275"/>
                  </a:lnTo>
                  <a:lnTo>
                    <a:pt x="1228725" y="528701"/>
                  </a:lnTo>
                  <a:lnTo>
                    <a:pt x="964438" y="0"/>
                  </a:lnTo>
                  <a:close/>
                </a:path>
              </a:pathLst>
            </a:custGeom>
            <a:solidFill>
              <a:srgbClr val="5FCAEE"/>
            </a:solidFill>
          </p:spPr>
          <p:txBody>
            <a:bodyPr wrap="square" lIns="0" tIns="0" rIns="0" bIns="0" rtlCol="0"/>
            <a:lstStyle/>
            <a:p>
              <a:endParaRPr/>
            </a:p>
          </p:txBody>
        </p:sp>
        <p:sp>
          <p:nvSpPr>
            <p:cNvPr id="4" name="object 4"/>
            <p:cNvSpPr/>
            <p:nvPr/>
          </p:nvSpPr>
          <p:spPr>
            <a:xfrm>
              <a:off x="1838325" y="1104900"/>
              <a:ext cx="647700" cy="561975"/>
            </a:xfrm>
            <a:custGeom>
              <a:avLst/>
              <a:gdLst/>
              <a:ahLst/>
              <a:cxnLst/>
              <a:rect l="l" t="t" r="r" b="b"/>
              <a:pathLst>
                <a:path w="647700" h="561975">
                  <a:moveTo>
                    <a:pt x="507238" y="0"/>
                  </a:moveTo>
                  <a:lnTo>
                    <a:pt x="140462" y="0"/>
                  </a:lnTo>
                  <a:lnTo>
                    <a:pt x="0" y="280924"/>
                  </a:lnTo>
                  <a:lnTo>
                    <a:pt x="140462" y="561975"/>
                  </a:lnTo>
                  <a:lnTo>
                    <a:pt x="507238" y="561975"/>
                  </a:lnTo>
                  <a:lnTo>
                    <a:pt x="647700" y="280924"/>
                  </a:lnTo>
                  <a:lnTo>
                    <a:pt x="507238" y="0"/>
                  </a:lnTo>
                  <a:close/>
                </a:path>
              </a:pathLst>
            </a:custGeom>
            <a:solidFill>
              <a:srgbClr val="2D936B"/>
            </a:solidFill>
          </p:spPr>
          <p:txBody>
            <a:bodyPr wrap="square" lIns="0" tIns="0" rIns="0" bIns="0" rtlCol="0"/>
            <a:lstStyle/>
            <a:p>
              <a:endParaRPr/>
            </a:p>
          </p:txBody>
        </p:sp>
      </p:grpSp>
      <p:sp>
        <p:nvSpPr>
          <p:cNvPr id="5" name="object 5"/>
          <p:cNvSpPr/>
          <p:nvPr/>
        </p:nvSpPr>
        <p:spPr>
          <a:xfrm>
            <a:off x="3752850" y="1190625"/>
            <a:ext cx="1666875" cy="1438275"/>
          </a:xfrm>
          <a:custGeom>
            <a:avLst/>
            <a:gdLst/>
            <a:ahLst/>
            <a:cxnLst/>
            <a:rect l="l" t="t" r="r" b="b"/>
            <a:pathLst>
              <a:path w="1666875" h="1438275">
                <a:moveTo>
                  <a:pt x="1307338" y="0"/>
                </a:moveTo>
                <a:lnTo>
                  <a:pt x="359537" y="0"/>
                </a:lnTo>
                <a:lnTo>
                  <a:pt x="0" y="719074"/>
                </a:lnTo>
                <a:lnTo>
                  <a:pt x="359537" y="1438275"/>
                </a:lnTo>
                <a:lnTo>
                  <a:pt x="1307338" y="1438275"/>
                </a:lnTo>
                <a:lnTo>
                  <a:pt x="1666875" y="719074"/>
                </a:lnTo>
                <a:lnTo>
                  <a:pt x="1307338" y="0"/>
                </a:lnTo>
                <a:close/>
              </a:path>
            </a:pathLst>
          </a:custGeom>
          <a:solidFill>
            <a:srgbClr val="42D0A1"/>
          </a:solidFill>
        </p:spPr>
        <p:txBody>
          <a:bodyPr wrap="square" lIns="0" tIns="0" rIns="0" bIns="0" rtlCol="0"/>
          <a:lstStyle/>
          <a:p>
            <a:endParaRPr/>
          </a:p>
        </p:txBody>
      </p:sp>
      <p:sp>
        <p:nvSpPr>
          <p:cNvPr id="6" name="object 6"/>
          <p:cNvSpPr/>
          <p:nvPr/>
        </p:nvSpPr>
        <p:spPr>
          <a:xfrm>
            <a:off x="3800475" y="5229225"/>
            <a:ext cx="723900" cy="619125"/>
          </a:xfrm>
          <a:custGeom>
            <a:avLst/>
            <a:gdLst/>
            <a:ahLst/>
            <a:cxnLst/>
            <a:rect l="l" t="t" r="r" b="b"/>
            <a:pathLst>
              <a:path w="723900" h="619125">
                <a:moveTo>
                  <a:pt x="569087" y="0"/>
                </a:moveTo>
                <a:lnTo>
                  <a:pt x="154812" y="0"/>
                </a:lnTo>
                <a:lnTo>
                  <a:pt x="0" y="309625"/>
                </a:lnTo>
                <a:lnTo>
                  <a:pt x="154812" y="619125"/>
                </a:lnTo>
                <a:lnTo>
                  <a:pt x="569087" y="619125"/>
                </a:lnTo>
                <a:lnTo>
                  <a:pt x="723900" y="309625"/>
                </a:lnTo>
                <a:lnTo>
                  <a:pt x="569087" y="0"/>
                </a:lnTo>
                <a:close/>
              </a:path>
            </a:pathLst>
          </a:custGeom>
          <a:solidFill>
            <a:srgbClr val="42AF51"/>
          </a:solidFill>
        </p:spPr>
        <p:txBody>
          <a:bodyPr wrap="square" lIns="0" tIns="0" rIns="0" bIns="0" rtlCol="0"/>
          <a:lstStyle/>
          <a:p>
            <a:endParaRPr/>
          </a:p>
        </p:txBody>
      </p:sp>
      <p:sp>
        <p:nvSpPr>
          <p:cNvPr id="7" name="object 7"/>
          <p:cNvSpPr txBox="1">
            <a:spLocks noGrp="1"/>
          </p:cNvSpPr>
          <p:nvPr>
            <p:ph type="ctrTitle"/>
          </p:nvPr>
        </p:nvSpPr>
        <p:spPr>
          <a:xfrm>
            <a:off x="-828675" y="19665"/>
            <a:ext cx="9982200" cy="1001556"/>
          </a:xfrm>
          <a:prstGeom prst="rect">
            <a:avLst/>
          </a:prstGeom>
        </p:spPr>
        <p:txBody>
          <a:bodyPr vert="horz" wrap="square" lIns="0" tIns="16510" rIns="0" bIns="0" rtlCol="0">
            <a:spAutoFit/>
          </a:bodyPr>
          <a:lstStyle/>
          <a:p>
            <a:pPr marL="3213735">
              <a:spcBef>
                <a:spcPts val="130"/>
              </a:spcBef>
            </a:pPr>
            <a:r>
              <a:rPr lang="en-US" b="1" dirty="0">
                <a:solidFill>
                  <a:srgbClr val="0F0F0F"/>
                </a:solidFill>
                <a:latin typeface="Times New Roman" panose="02020603050405020304" pitchFamily="18" charset="0"/>
                <a:cs typeface="Times New Roman" panose="02020603050405020304" pitchFamily="18" charset="0"/>
              </a:rPr>
              <a:t>Employee Data Analysis using Excel</a:t>
            </a:r>
            <a:r>
              <a:rPr lang="en-US" b="1" i="0" dirty="0">
                <a:solidFill>
                  <a:srgbClr val="0F0F0F"/>
                </a:solidFill>
                <a:effectLst/>
                <a:latin typeface="Times New Roman" panose="02020603050405020304" pitchFamily="18" charset="0"/>
                <a:cs typeface="Times New Roman" panose="02020603050405020304" pitchFamily="18" charset="0"/>
              </a:rPr>
              <a:t> </a:t>
            </a:r>
            <a:br>
              <a:rPr lang="en-US" b="1" i="0" dirty="0">
                <a:solidFill>
                  <a:srgbClr val="0F0F0F"/>
                </a:solidFill>
                <a:effectLst/>
                <a:latin typeface="Roboto" panose="020F0502020204030204" pitchFamily="2" charset="0"/>
              </a:rPr>
            </a:br>
            <a:endParaRPr spc="15" dirty="0"/>
          </a:p>
        </p:txBody>
      </p:sp>
      <p:pic>
        <p:nvPicPr>
          <p:cNvPr id="9" name="object 9"/>
          <p:cNvPicPr/>
          <p:nvPr/>
        </p:nvPicPr>
        <p:blipFill>
          <a:blip r:embed="rId3" cstate="print"/>
          <a:stretch>
            <a:fillRect/>
          </a:stretch>
        </p:blipFill>
        <p:spPr>
          <a:xfrm>
            <a:off x="676275" y="6467475"/>
            <a:ext cx="2143125" cy="200025"/>
          </a:xfrm>
          <a:prstGeom prst="rect">
            <a:avLst/>
          </a:prstGeom>
        </p:spPr>
      </p:pic>
      <p:sp>
        <p:nvSpPr>
          <p:cNvPr id="11" name="object 11"/>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1</a:t>
            </a:fld>
            <a:endParaRPr spc="10" dirty="0"/>
          </a:p>
        </p:txBody>
      </p:sp>
      <p:sp>
        <p:nvSpPr>
          <p:cNvPr id="14" name="TextBox 13">
            <a:extLst>
              <a:ext uri="{FF2B5EF4-FFF2-40B4-BE49-F238E27FC236}">
                <a16:creationId xmlns:a16="http://schemas.microsoft.com/office/drawing/2014/main" id="{D55ADE35-C35B-07C1-F5AA-C33B3DDB802E}"/>
              </a:ext>
            </a:extLst>
          </p:cNvPr>
          <p:cNvSpPr txBox="1"/>
          <p:nvPr/>
        </p:nvSpPr>
        <p:spPr>
          <a:xfrm>
            <a:off x="2554542" y="3314150"/>
            <a:ext cx="8610600" cy="1938992"/>
          </a:xfrm>
          <a:prstGeom prst="rect">
            <a:avLst/>
          </a:prstGeom>
          <a:noFill/>
        </p:spPr>
        <p:txBody>
          <a:bodyPr wrap="square" rtlCol="0">
            <a:spAutoFit/>
          </a:bodyPr>
          <a:lstStyle/>
          <a:p>
            <a:r>
              <a:rPr lang="en-US" sz="2400" dirty="0"/>
              <a:t>STUDENT NAME: A. Sri l</a:t>
            </a:r>
            <a:r>
              <a:rPr lang="en-US" sz="2400"/>
              <a:t>eelavathy</a:t>
            </a:r>
            <a:endParaRPr lang="en-US" sz="2400" dirty="0"/>
          </a:p>
          <a:p>
            <a:r>
              <a:rPr lang="en-US" sz="2400" dirty="0"/>
              <a:t>REGISTER NO: 312207099, unm130122b255</a:t>
            </a:r>
          </a:p>
          <a:p>
            <a:r>
              <a:rPr lang="en-US" sz="2400" dirty="0"/>
              <a:t>DEPARTMENT: B.com General</a:t>
            </a:r>
          </a:p>
          <a:p>
            <a:r>
              <a:rPr lang="en-US" sz="2400" dirty="0"/>
              <a:t>COLLEGE: </a:t>
            </a:r>
            <a:r>
              <a:rPr lang="en-US" sz="2400" dirty="0" err="1"/>
              <a:t>Agurchand</a:t>
            </a:r>
            <a:r>
              <a:rPr lang="en-US" sz="2400" dirty="0"/>
              <a:t> </a:t>
            </a:r>
            <a:r>
              <a:rPr lang="en-US" sz="2400" dirty="0" err="1"/>
              <a:t>Manmull</a:t>
            </a:r>
            <a:r>
              <a:rPr lang="en-US" sz="2400" dirty="0"/>
              <a:t> Jain college</a:t>
            </a:r>
          </a:p>
          <a:p>
            <a:r>
              <a:rPr lang="en-US" sz="2400" dirty="0"/>
              <a:t>           </a:t>
            </a:r>
            <a:endParaRPr lang="en-IN" sz="24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10</a:t>
            </a:fld>
            <a:endParaRPr sz="1100">
              <a:latin typeface="Trebuchet MS"/>
              <a:cs typeface="Trebuchet MS"/>
            </a:endParaRPr>
          </a:p>
        </p:txBody>
      </p:sp>
      <p:sp>
        <p:nvSpPr>
          <p:cNvPr id="8" name="object 8"/>
          <p:cNvSpPr txBox="1"/>
          <p:nvPr/>
        </p:nvSpPr>
        <p:spPr>
          <a:xfrm>
            <a:off x="739775" y="291147"/>
            <a:ext cx="3303904" cy="758190"/>
          </a:xfrm>
          <a:prstGeom prst="rect">
            <a:avLst/>
          </a:prstGeom>
        </p:spPr>
        <p:txBody>
          <a:bodyPr vert="horz" wrap="square" lIns="0" tIns="13335" rIns="0" bIns="0" rtlCol="0">
            <a:spAutoFit/>
          </a:bodyPr>
          <a:lstStyle/>
          <a:p>
            <a:pPr marL="12700">
              <a:lnSpc>
                <a:spcPct val="100000"/>
              </a:lnSpc>
              <a:spcBef>
                <a:spcPts val="105"/>
              </a:spcBef>
            </a:pPr>
            <a:r>
              <a:rPr sz="4800" b="1" spc="15" dirty="0">
                <a:latin typeface="Trebuchet MS"/>
                <a:cs typeface="Trebuchet MS"/>
              </a:rPr>
              <a:t>M</a:t>
            </a:r>
            <a:r>
              <a:rPr sz="4800" b="1" dirty="0">
                <a:latin typeface="Trebuchet MS"/>
                <a:cs typeface="Trebuchet MS"/>
              </a:rPr>
              <a:t>O</a:t>
            </a:r>
            <a:r>
              <a:rPr sz="4800" b="1" spc="-15" dirty="0">
                <a:latin typeface="Trebuchet MS"/>
                <a:cs typeface="Trebuchet MS"/>
              </a:rPr>
              <a:t>D</a:t>
            </a:r>
            <a:r>
              <a:rPr sz="4800" b="1" spc="-35" dirty="0">
                <a:latin typeface="Trebuchet MS"/>
                <a:cs typeface="Trebuchet MS"/>
              </a:rPr>
              <a:t>E</a:t>
            </a:r>
            <a:r>
              <a:rPr sz="4800" b="1" spc="-30" dirty="0">
                <a:latin typeface="Trebuchet MS"/>
                <a:cs typeface="Trebuchet MS"/>
              </a:rPr>
              <a:t>LL</a:t>
            </a:r>
            <a:r>
              <a:rPr sz="4800" b="1" spc="-5" dirty="0">
                <a:latin typeface="Trebuchet MS"/>
                <a:cs typeface="Trebuchet MS"/>
              </a:rPr>
              <a:t>I</a:t>
            </a:r>
            <a:r>
              <a:rPr sz="4800" b="1" spc="30" dirty="0">
                <a:latin typeface="Trebuchet MS"/>
                <a:cs typeface="Trebuchet MS"/>
              </a:rPr>
              <a:t>N</a:t>
            </a:r>
            <a:r>
              <a:rPr sz="4800" b="1" spc="5" dirty="0">
                <a:latin typeface="Trebuchet MS"/>
                <a:cs typeface="Trebuchet MS"/>
              </a:rPr>
              <a:t>G</a:t>
            </a:r>
            <a:endParaRPr sz="4800" dirty="0">
              <a:latin typeface="Trebuchet MS"/>
              <a:cs typeface="Trebuchet MS"/>
            </a:endParaRPr>
          </a:p>
        </p:txBody>
      </p:sp>
      <p:sp>
        <p:nvSpPr>
          <p:cNvPr id="14" name="object 3"/>
          <p:cNvSpPr/>
          <p:nvPr/>
        </p:nvSpPr>
        <p:spPr>
          <a:xfrm>
            <a:off x="10058400" y="525141"/>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3" name="TextBox 2">
            <a:extLst>
              <a:ext uri="{FF2B5EF4-FFF2-40B4-BE49-F238E27FC236}">
                <a16:creationId xmlns:a16="http://schemas.microsoft.com/office/drawing/2014/main" id="{2F2238C2-1061-26A4-0205-11FFA0082D96}"/>
              </a:ext>
            </a:extLst>
          </p:cNvPr>
          <p:cNvSpPr txBox="1"/>
          <p:nvPr/>
        </p:nvSpPr>
        <p:spPr>
          <a:xfrm>
            <a:off x="533400" y="1309156"/>
            <a:ext cx="6101442" cy="4239687"/>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collection</a:t>
            </a:r>
          </a:p>
          <a:p>
            <a:pPr marL="342900" lvl="0" indent="-342900">
              <a:lnSpc>
                <a:spcPct val="107000"/>
              </a:lnSpc>
              <a:buFont typeface="Symbol" panose="05050102010706020507" pitchFamily="18" charset="2"/>
              <a:buChar char=""/>
            </a:pPr>
            <a:r>
              <a:rPr lang="en-IN" sz="1800" kern="100" dirty="0" err="1">
                <a:effectLst/>
                <a:latin typeface="Calibri" panose="020F0502020204030204" pitchFamily="34" charset="0"/>
                <a:ea typeface="Calibri" panose="020F0502020204030204" pitchFamily="34" charset="0"/>
                <a:cs typeface="Times New Roman" panose="02020603050405020304" pitchFamily="18" charset="0"/>
              </a:rPr>
              <a:t>Edunet</a:t>
            </a: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 dash board</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Defined and identified metrics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Features collections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id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name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status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Employee classification type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score</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Current employee rating</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985D4D95-D7C7-6BAA-33A6-E6F5F9A71DF9}"/>
              </a:ext>
            </a:extLst>
          </p:cNvPr>
          <p:cNvSpPr txBox="1"/>
          <p:nvPr/>
        </p:nvSpPr>
        <p:spPr>
          <a:xfrm>
            <a:off x="457200" y="533400"/>
            <a:ext cx="6101442" cy="5333961"/>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Data cleaning</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Identifying missing values</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Clearing out missing values</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Calculated using the following formula: =IFS(Z2&gt;=5,"VERY HIGH",Z2&gt;=4,"HIGH",Z2&gt;=3,"MED","TRUE","LOW")</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Applied the above mentioned formula on current employee rating</a:t>
            </a:r>
          </a:p>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Summary</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Pivot table analysis </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units as rows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Gender as filter</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Performance level as columns</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Name as value</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Filtered the data</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Sliced the data with reference to employee type</a:t>
            </a:r>
          </a:p>
        </p:txBody>
      </p:sp>
    </p:spTree>
    <p:extLst>
      <p:ext uri="{BB962C8B-B14F-4D97-AF65-F5344CB8AC3E}">
        <p14:creationId xmlns:p14="http://schemas.microsoft.com/office/powerpoint/2010/main" val="38070725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8C0AF1DC-D952-A441-8A6C-970879744EC0}"/>
              </a:ext>
            </a:extLst>
          </p:cNvPr>
          <p:cNvSpPr txBox="1"/>
          <p:nvPr/>
        </p:nvSpPr>
        <p:spPr>
          <a:xfrm>
            <a:off x="381000" y="304800"/>
            <a:ext cx="6101442" cy="2256323"/>
          </a:xfrm>
          <a:prstGeom prst="rect">
            <a:avLst/>
          </a:prstGeom>
          <a:noFill/>
        </p:spPr>
        <p:txBody>
          <a:bodyPr wrap="square">
            <a:spAutoFit/>
          </a:bodyPr>
          <a:lstStyle/>
          <a:p>
            <a:pPr>
              <a:lnSpc>
                <a:spcPct val="107000"/>
              </a:lnSpc>
              <a:spcAft>
                <a:spcPts val="800"/>
              </a:spcAft>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Visualization</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Drafted the summary of my analysis using a chart</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Filters involved:</a:t>
            </a:r>
          </a:p>
          <a:p>
            <a:pPr marL="342900" lvl="0" indent="-342900">
              <a:lnSpc>
                <a:spcPct val="107000"/>
              </a:lnSpc>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Business unit, performance level, count of first name and gender</a:t>
            </a:r>
          </a:p>
          <a:p>
            <a:pPr marL="342900" lvl="0" indent="-342900">
              <a:lnSpc>
                <a:spcPct val="107000"/>
              </a:lnSpc>
              <a:spcAft>
                <a:spcPts val="800"/>
              </a:spcAft>
              <a:buFont typeface="Symbol" panose="05050102010706020507" pitchFamily="18" charset="2"/>
              <a:buChar char=""/>
            </a:pPr>
            <a:r>
              <a:rPr lang="en-IN" sz="1800" kern="100" dirty="0">
                <a:effectLst/>
                <a:latin typeface="Calibri" panose="020F0502020204030204" pitchFamily="34" charset="0"/>
                <a:ea typeface="Calibri" panose="020F0502020204030204" pitchFamily="34" charset="0"/>
                <a:cs typeface="Times New Roman" panose="02020603050405020304" pitchFamily="18" charset="0"/>
              </a:rPr>
              <a:t>Chart elements used: Axis, chart title, data labels, grid lines, legend, trend lines</a:t>
            </a:r>
          </a:p>
        </p:txBody>
      </p:sp>
    </p:spTree>
    <p:extLst>
      <p:ext uri="{BB962C8B-B14F-4D97-AF65-F5344CB8AC3E}">
        <p14:creationId xmlns:p14="http://schemas.microsoft.com/office/powerpoint/2010/main" val="209737649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772400" y="1088209"/>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1666875" y="6467475"/>
            <a:ext cx="76200" cy="177800"/>
          </a:xfrm>
          <a:prstGeom prst="rect">
            <a:avLst/>
          </a:prstGeom>
        </p:spPr>
      </p:pic>
      <p:sp>
        <p:nvSpPr>
          <p:cNvPr id="7" name="object 7"/>
          <p:cNvSpPr txBox="1">
            <a:spLocks noGrp="1"/>
          </p:cNvSpPr>
          <p:nvPr>
            <p:ph type="title"/>
          </p:nvPr>
        </p:nvSpPr>
        <p:spPr>
          <a:xfrm>
            <a:off x="755332" y="385444"/>
            <a:ext cx="2437130" cy="758190"/>
          </a:xfrm>
          <a:prstGeom prst="rect">
            <a:avLst/>
          </a:prstGeom>
        </p:spPr>
        <p:txBody>
          <a:bodyPr vert="horz" wrap="square" lIns="0" tIns="13335" rIns="0" bIns="0" rtlCol="0">
            <a:spAutoFit/>
          </a:bodyPr>
          <a:lstStyle/>
          <a:p>
            <a:pPr marL="12700">
              <a:lnSpc>
                <a:spcPct val="100000"/>
              </a:lnSpc>
              <a:spcBef>
                <a:spcPts val="105"/>
              </a:spcBef>
            </a:pPr>
            <a:r>
              <a:rPr dirty="0"/>
              <a:t>R</a:t>
            </a:r>
            <a:r>
              <a:rPr spc="-40" dirty="0"/>
              <a:t>E</a:t>
            </a:r>
            <a:r>
              <a:rPr spc="15" dirty="0"/>
              <a:t>S</a:t>
            </a:r>
            <a:r>
              <a:rPr spc="-30" dirty="0"/>
              <a:t>U</a:t>
            </a:r>
            <a:r>
              <a:rPr spc="-405" dirty="0"/>
              <a:t>L</a:t>
            </a:r>
            <a:r>
              <a:rPr dirty="0"/>
              <a:t>TS</a:t>
            </a:r>
          </a:p>
        </p:txBody>
      </p:sp>
      <p:sp>
        <p:nvSpPr>
          <p:cNvPr id="9" name="object 9"/>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13</a:t>
            </a:fld>
            <a:endParaRPr sz="1100">
              <a:latin typeface="Trebuchet MS"/>
              <a:cs typeface="Trebuchet MS"/>
            </a:endParaRPr>
          </a:p>
        </p:txBody>
      </p:sp>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660961982"/>
              </p:ext>
            </p:extLst>
          </p:nvPr>
        </p:nvGraphicFramePr>
        <p:xfrm>
          <a:off x="559933" y="1552574"/>
          <a:ext cx="7391400" cy="4695825"/>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124708720"/>
              </p:ext>
            </p:extLst>
          </p:nvPr>
        </p:nvGraphicFramePr>
        <p:xfrm>
          <a:off x="2133600" y="381000"/>
          <a:ext cx="5638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2903716557"/>
              </p:ext>
            </p:extLst>
          </p:nvPr>
        </p:nvGraphicFramePr>
        <p:xfrm>
          <a:off x="2133600" y="3429000"/>
          <a:ext cx="5638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485778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2" name="Chart 1">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4201017209"/>
              </p:ext>
            </p:extLst>
          </p:nvPr>
        </p:nvGraphicFramePr>
        <p:xfrm>
          <a:off x="2667000" y="685800"/>
          <a:ext cx="5257800" cy="2743200"/>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3" name="Chart 2">
            <a:extLst>
              <a:ext uri="{FF2B5EF4-FFF2-40B4-BE49-F238E27FC236}">
                <a16:creationId xmlns:a16="http://schemas.microsoft.com/office/drawing/2014/main" id="{699A04B2-7664-28F5-BF21-34D8E2022ECB}"/>
              </a:ext>
            </a:extLst>
          </p:cNvPr>
          <p:cNvGraphicFramePr>
            <a:graphicFrameLocks/>
          </p:cNvGraphicFramePr>
          <p:nvPr>
            <p:extLst>
              <p:ext uri="{D42A27DB-BD31-4B8C-83A1-F6EECF244321}">
                <p14:modId xmlns:p14="http://schemas.microsoft.com/office/powerpoint/2010/main" val="147730083"/>
              </p:ext>
            </p:extLst>
          </p:nvPr>
        </p:nvGraphicFramePr>
        <p:xfrm>
          <a:off x="2667000" y="3657600"/>
          <a:ext cx="5257800" cy="2743200"/>
        </p:xfrm>
        <a:graphic>
          <a:graphicData uri="http://schemas.openxmlformats.org/drawingml/2006/chart">
            <c:chart xmlns:c="http://schemas.openxmlformats.org/drawingml/2006/chart" xmlns:r="http://schemas.openxmlformats.org/officeDocument/2006/relationships" r:id="rId3"/>
          </a:graphicData>
        </a:graphic>
      </p:graphicFrame>
    </p:spTree>
    <p:extLst>
      <p:ext uri="{BB962C8B-B14F-4D97-AF65-F5344CB8AC3E}">
        <p14:creationId xmlns:p14="http://schemas.microsoft.com/office/powerpoint/2010/main" val="236463305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A5CB5B-BDD0-5A64-1A7C-37D3C88F8F9E}"/>
              </a:ext>
            </a:extLst>
          </p:cNvPr>
          <p:cNvSpPr>
            <a:spLocks noGrp="1"/>
          </p:cNvSpPr>
          <p:nvPr>
            <p:ph type="title"/>
          </p:nvPr>
        </p:nvSpPr>
        <p:spPr/>
        <p:txBody>
          <a:bodyPr/>
          <a:lstStyle/>
          <a:p>
            <a:r>
              <a:rPr lang="en-US" dirty="0">
                <a:latin typeface="Times New Roman" panose="02020603050405020304" pitchFamily="18" charset="0"/>
                <a:cs typeface="Times New Roman" panose="02020603050405020304" pitchFamily="18" charset="0"/>
              </a:rPr>
              <a:t>conclusion</a:t>
            </a:r>
            <a:endParaRPr lang="en-IN" dirty="0">
              <a:latin typeface="Times New Roman" panose="02020603050405020304" pitchFamily="18" charset="0"/>
              <a:cs typeface="Times New Roman" panose="02020603050405020304" pitchFamily="18" charset="0"/>
            </a:endParaRPr>
          </a:p>
        </p:txBody>
      </p:sp>
      <p:sp>
        <p:nvSpPr>
          <p:cNvPr id="6" name="TextBox 5">
            <a:extLst>
              <a:ext uri="{FF2B5EF4-FFF2-40B4-BE49-F238E27FC236}">
                <a16:creationId xmlns:a16="http://schemas.microsoft.com/office/drawing/2014/main" id="{A2FB936B-F7E9-3F01-4B50-0FD6F43F9323}"/>
              </a:ext>
            </a:extLst>
          </p:cNvPr>
          <p:cNvSpPr txBox="1"/>
          <p:nvPr/>
        </p:nvSpPr>
        <p:spPr>
          <a:xfrm>
            <a:off x="755332" y="1295400"/>
            <a:ext cx="6101442" cy="4801314"/>
          </a:xfrm>
          <a:prstGeom prst="rect">
            <a:avLst/>
          </a:prstGeom>
          <a:noFill/>
        </p:spPr>
        <p:txBody>
          <a:bodyPr wrap="square">
            <a:spAutoFit/>
          </a:bodyPr>
          <a:lstStyle/>
          <a:p>
            <a:r>
              <a:rPr lang="en-US" dirty="0"/>
              <a:t>The performance analysis reveals a workforce distribution where medium-level performers constitute the majority, followed by high performers, low performers, and a small group of very high performers. Specifically:</a:t>
            </a:r>
          </a:p>
          <a:p>
            <a:pPr>
              <a:buFont typeface="Arial" panose="020B0604020202020204" pitchFamily="34" charset="0"/>
              <a:buChar char="•"/>
            </a:pPr>
            <a:r>
              <a:rPr lang="en-US" b="1" dirty="0"/>
              <a:t>Medium-Level Performers</a:t>
            </a:r>
            <a:r>
              <a:rPr lang="en-US" dirty="0"/>
              <a:t>: This group represents the largest portion of our employees. These individuals consistently meet job expectations and contribute reliably to the organization. While their performance is solid, there is potential for further growth and development.</a:t>
            </a:r>
          </a:p>
          <a:p>
            <a:pPr>
              <a:buFont typeface="Arial" panose="020B0604020202020204" pitchFamily="34" charset="0"/>
              <a:buChar char="•"/>
            </a:pPr>
            <a:r>
              <a:rPr lang="en-US" b="1" dirty="0"/>
              <a:t>High Performers</a:t>
            </a:r>
            <a:r>
              <a:rPr lang="en-US" dirty="0"/>
              <a:t>: A significant number of employees fall into this category. These individuals exceed expectations regularly, take initiative, and are key contributors to the organization’s success.</a:t>
            </a:r>
          </a:p>
          <a:p>
            <a:pPr>
              <a:buFont typeface="Arial" panose="020B0604020202020204" pitchFamily="34" charset="0"/>
              <a:buChar char="•"/>
            </a:pPr>
            <a:r>
              <a:rPr lang="en-US" b="1" dirty="0"/>
              <a:t>Low Performers</a:t>
            </a:r>
            <a:r>
              <a:rPr lang="en-US" dirty="0"/>
              <a:t>: A smaller segment of employees are currently not meeting performance standards. This group may benefit from additional training, support, or reassignment to roles that better match their skills.</a:t>
            </a:r>
          </a:p>
        </p:txBody>
      </p:sp>
    </p:spTree>
    <p:extLst>
      <p:ext uri="{BB962C8B-B14F-4D97-AF65-F5344CB8AC3E}">
        <p14:creationId xmlns:p14="http://schemas.microsoft.com/office/powerpoint/2010/main" val="29864422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A20F0A3D-687E-2E86-4869-D91D5B21DA6F}"/>
              </a:ext>
            </a:extLst>
          </p:cNvPr>
          <p:cNvSpPr txBox="1"/>
          <p:nvPr/>
        </p:nvSpPr>
        <p:spPr>
          <a:xfrm>
            <a:off x="609600" y="762000"/>
            <a:ext cx="6101442" cy="1200329"/>
          </a:xfrm>
          <a:prstGeom prst="rect">
            <a:avLst/>
          </a:prstGeom>
          <a:noFill/>
        </p:spPr>
        <p:txBody>
          <a:bodyPr wrap="square">
            <a:spAutoFit/>
          </a:bodyPr>
          <a:lstStyle/>
          <a:p>
            <a:r>
              <a:rPr lang="en-US" b="1" dirty="0"/>
              <a:t>Very High Performers</a:t>
            </a:r>
            <a:r>
              <a:rPr lang="en-US" dirty="0"/>
              <a:t>: The smallest group in the analysis, these employees consistently deliver outstanding results, demonstrating exceptional skills, leadership, and a significant impact on the organization.</a:t>
            </a:r>
            <a:endParaRPr lang="en-IN" dirty="0"/>
          </a:p>
        </p:txBody>
      </p:sp>
    </p:spTree>
    <p:extLst>
      <p:ext uri="{BB962C8B-B14F-4D97-AF65-F5344CB8AC3E}">
        <p14:creationId xmlns:p14="http://schemas.microsoft.com/office/powerpoint/2010/main" val="119039295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latin typeface="Times New Roman" panose="02020603050405020304" pitchFamily="18" charset="0"/>
              <a:cs typeface="Times New Roman" panose="02020603050405020304" pitchFamily="18" charset="0"/>
            </a:endParaRPr>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15" name="object 15"/>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16" name="object 16"/>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17" name="object 17"/>
          <p:cNvSpPr txBox="1">
            <a:spLocks noGrp="1"/>
          </p:cNvSpPr>
          <p:nvPr>
            <p:ph type="title"/>
          </p:nvPr>
        </p:nvSpPr>
        <p:spPr>
          <a:xfrm>
            <a:off x="739775" y="829627"/>
            <a:ext cx="3909695" cy="678180"/>
          </a:xfrm>
          <a:prstGeom prst="rect">
            <a:avLst/>
          </a:prstGeom>
        </p:spPr>
        <p:txBody>
          <a:bodyPr vert="horz" wrap="square" lIns="0" tIns="16510" rIns="0" bIns="0" rtlCol="0">
            <a:spAutoFit/>
          </a:bodyPr>
          <a:lstStyle/>
          <a:p>
            <a:pPr marL="12700">
              <a:lnSpc>
                <a:spcPct val="100000"/>
              </a:lnSpc>
              <a:spcBef>
                <a:spcPts val="130"/>
              </a:spcBef>
            </a:pPr>
            <a:r>
              <a:rPr sz="4250" spc="5" dirty="0"/>
              <a:t>PROJECT</a:t>
            </a:r>
            <a:r>
              <a:rPr sz="4250" spc="-85" dirty="0"/>
              <a:t> </a:t>
            </a:r>
            <a:r>
              <a:rPr sz="4250" spc="25" dirty="0"/>
              <a:t>TITLE</a:t>
            </a:r>
            <a:endParaRPr sz="4250"/>
          </a:p>
        </p:txBody>
      </p:sp>
      <p:grpSp>
        <p:nvGrpSpPr>
          <p:cNvPr id="18" name="object 18"/>
          <p:cNvGrpSpPr/>
          <p:nvPr/>
        </p:nvGrpSpPr>
        <p:grpSpPr>
          <a:xfrm>
            <a:off x="466725" y="6410325"/>
            <a:ext cx="3705225" cy="295275"/>
            <a:chOff x="466725" y="6410325"/>
            <a:chExt cx="3705225" cy="295275"/>
          </a:xfrm>
        </p:grpSpPr>
        <p:pic>
          <p:nvPicPr>
            <p:cNvPr id="19" name="object 19"/>
            <p:cNvPicPr/>
            <p:nvPr/>
          </p:nvPicPr>
          <p:blipFill>
            <a:blip r:embed="rId2" cstate="print"/>
            <a:stretch>
              <a:fillRect/>
            </a:stretch>
          </p:blipFill>
          <p:spPr>
            <a:xfrm>
              <a:off x="676275" y="6467475"/>
              <a:ext cx="2143125" cy="200025"/>
            </a:xfrm>
            <a:prstGeom prst="rect">
              <a:avLst/>
            </a:prstGeom>
          </p:spPr>
        </p:pic>
        <p:pic>
          <p:nvPicPr>
            <p:cNvPr id="20" name="object 20"/>
            <p:cNvPicPr/>
            <p:nvPr/>
          </p:nvPicPr>
          <p:blipFill>
            <a:blip r:embed="rId3" cstate="print"/>
            <a:stretch>
              <a:fillRect/>
            </a:stretch>
          </p:blipFill>
          <p:spPr>
            <a:xfrm>
              <a:off x="466725" y="6410325"/>
              <a:ext cx="3705225" cy="295275"/>
            </a:xfrm>
            <a:prstGeom prst="rect">
              <a:avLst/>
            </a:prstGeom>
          </p:spPr>
        </p:pic>
      </p:gr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2</a:t>
            </a:fld>
            <a:endParaRPr spc="10" dirty="0"/>
          </a:p>
        </p:txBody>
      </p:sp>
      <p:sp>
        <p:nvSpPr>
          <p:cNvPr id="23" name="TextBox 22">
            <a:extLst>
              <a:ext uri="{FF2B5EF4-FFF2-40B4-BE49-F238E27FC236}">
                <a16:creationId xmlns:a16="http://schemas.microsoft.com/office/drawing/2014/main" id="{F691EEC8-E83B-8506-163B-F39E906CCC0A}"/>
              </a:ext>
            </a:extLst>
          </p:cNvPr>
          <p:cNvSpPr txBox="1"/>
          <p:nvPr/>
        </p:nvSpPr>
        <p:spPr>
          <a:xfrm>
            <a:off x="1217522" y="2123271"/>
            <a:ext cx="8593228" cy="1446550"/>
          </a:xfrm>
          <a:prstGeom prst="rect">
            <a:avLst/>
          </a:prstGeom>
          <a:noFill/>
        </p:spPr>
        <p:txBody>
          <a:bodyPr wrap="square" rtlCol="0">
            <a:spAutoFit/>
          </a:bodyPr>
          <a:lstStyle/>
          <a:p>
            <a:r>
              <a:rPr lang="en-US" sz="4400" b="1" dirty="0">
                <a:solidFill>
                  <a:srgbClr val="0F0F0F"/>
                </a:solidFill>
                <a:latin typeface="Times New Roman" panose="02020603050405020304" pitchFamily="18" charset="0"/>
                <a:cs typeface="Times New Roman" panose="02020603050405020304" pitchFamily="18" charset="0"/>
              </a:rPr>
              <a:t>Employee Performance Analysis using Excel</a:t>
            </a:r>
            <a:endParaRPr lang="en-IN" sz="2800" dirty="0">
              <a:solidFill>
                <a:srgbClr val="7030A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object 2"/>
          <p:cNvSpPr/>
          <p:nvPr/>
        </p:nvSpPr>
        <p:spPr>
          <a:xfrm>
            <a:off x="-76200" y="28579"/>
            <a:ext cx="12481713"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F1F1F1"/>
          </a:solidFill>
        </p:spPr>
        <p:txBody>
          <a:bodyPr wrap="square" lIns="0" tIns="0" rIns="0" bIns="0" rtlCol="0"/>
          <a:lstStyle/>
          <a:p>
            <a:endParaRPr dirty="0"/>
          </a:p>
        </p:txBody>
      </p:sp>
      <p:grpSp>
        <p:nvGrpSpPr>
          <p:cNvPr id="3" name="object 3"/>
          <p:cNvGrpSpPr/>
          <p:nvPr/>
        </p:nvGrpSpPr>
        <p:grpSpPr>
          <a:xfrm>
            <a:off x="7443849" y="0"/>
            <a:ext cx="4752975" cy="6863080"/>
            <a:chOff x="7443849" y="0"/>
            <a:chExt cx="4752975" cy="6863080"/>
          </a:xfrm>
        </p:grpSpPr>
        <p:sp>
          <p:nvSpPr>
            <p:cNvPr id="4" name="object 4"/>
            <p:cNvSpPr/>
            <p:nvPr/>
          </p:nvSpPr>
          <p:spPr>
            <a:xfrm>
              <a:off x="9377426" y="4825"/>
              <a:ext cx="1218565" cy="6853555"/>
            </a:xfrm>
            <a:custGeom>
              <a:avLst/>
              <a:gdLst/>
              <a:ahLst/>
              <a:cxnLst/>
              <a:rect l="l" t="t" r="r" b="b"/>
              <a:pathLst>
                <a:path w="1218565" h="6853555">
                  <a:moveTo>
                    <a:pt x="0" y="0"/>
                  </a:moveTo>
                  <a:lnTo>
                    <a:pt x="1218352" y="6853171"/>
                  </a:lnTo>
                </a:path>
              </a:pathLst>
            </a:custGeom>
            <a:ln w="9525">
              <a:solidFill>
                <a:srgbClr val="5FCAEE"/>
              </a:solidFill>
            </a:ln>
          </p:spPr>
          <p:txBody>
            <a:bodyPr wrap="square" lIns="0" tIns="0" rIns="0" bIns="0" rtlCol="0"/>
            <a:lstStyle/>
            <a:p>
              <a:endParaRPr/>
            </a:p>
          </p:txBody>
        </p:sp>
        <p:sp>
          <p:nvSpPr>
            <p:cNvPr id="5" name="object 5"/>
            <p:cNvSpPr/>
            <p:nvPr/>
          </p:nvSpPr>
          <p:spPr>
            <a:xfrm>
              <a:off x="7448612" y="3694896"/>
              <a:ext cx="4743450" cy="3163570"/>
            </a:xfrm>
            <a:custGeom>
              <a:avLst/>
              <a:gdLst/>
              <a:ahLst/>
              <a:cxnLst/>
              <a:rect l="l" t="t" r="r" b="b"/>
              <a:pathLst>
                <a:path w="4743450" h="3163570">
                  <a:moveTo>
                    <a:pt x="4743387" y="0"/>
                  </a:moveTo>
                  <a:lnTo>
                    <a:pt x="0" y="3163101"/>
                  </a:lnTo>
                </a:path>
              </a:pathLst>
            </a:custGeom>
            <a:ln w="9525">
              <a:solidFill>
                <a:srgbClr val="5FCAEE"/>
              </a:solidFill>
            </a:ln>
          </p:spPr>
          <p:txBody>
            <a:bodyPr wrap="square" lIns="0" tIns="0" rIns="0" bIns="0" rtlCol="0"/>
            <a:lstStyle/>
            <a:p>
              <a:endParaRPr/>
            </a:p>
          </p:txBody>
        </p:sp>
        <p:sp>
          <p:nvSpPr>
            <p:cNvPr id="6" name="object 6"/>
            <p:cNvSpPr/>
            <p:nvPr/>
          </p:nvSpPr>
          <p:spPr>
            <a:xfrm>
              <a:off x="9182100" y="0"/>
              <a:ext cx="3009900" cy="6858000"/>
            </a:xfrm>
            <a:custGeom>
              <a:avLst/>
              <a:gdLst/>
              <a:ahLst/>
              <a:cxnLst/>
              <a:rect l="l" t="t" r="r" b="b"/>
              <a:pathLst>
                <a:path w="3009900" h="6858000">
                  <a:moveTo>
                    <a:pt x="3009899" y="0"/>
                  </a:moveTo>
                  <a:lnTo>
                    <a:pt x="2044399" y="0"/>
                  </a:lnTo>
                  <a:lnTo>
                    <a:pt x="0" y="6857996"/>
                  </a:lnTo>
                  <a:lnTo>
                    <a:pt x="3009899" y="6857996"/>
                  </a:lnTo>
                  <a:lnTo>
                    <a:pt x="3009899" y="0"/>
                  </a:lnTo>
                  <a:close/>
                </a:path>
              </a:pathLst>
            </a:custGeom>
            <a:solidFill>
              <a:srgbClr val="5FCAEE">
                <a:alpha val="36077"/>
              </a:srgbClr>
            </a:solidFill>
          </p:spPr>
          <p:txBody>
            <a:bodyPr wrap="square" lIns="0" tIns="0" rIns="0" bIns="0" rtlCol="0"/>
            <a:lstStyle/>
            <a:p>
              <a:endParaRPr/>
            </a:p>
          </p:txBody>
        </p:sp>
        <p:sp>
          <p:nvSpPr>
            <p:cNvPr id="7" name="object 7"/>
            <p:cNvSpPr/>
            <p:nvPr/>
          </p:nvSpPr>
          <p:spPr>
            <a:xfrm>
              <a:off x="9602878" y="0"/>
              <a:ext cx="2589530" cy="6858000"/>
            </a:xfrm>
            <a:custGeom>
              <a:avLst/>
              <a:gdLst/>
              <a:ahLst/>
              <a:cxnLst/>
              <a:rect l="l" t="t" r="r" b="b"/>
              <a:pathLst>
                <a:path w="2589529" h="6858000">
                  <a:moveTo>
                    <a:pt x="2589120" y="0"/>
                  </a:moveTo>
                  <a:lnTo>
                    <a:pt x="0" y="0"/>
                  </a:lnTo>
                  <a:lnTo>
                    <a:pt x="1208884" y="6857996"/>
                  </a:lnTo>
                  <a:lnTo>
                    <a:pt x="2589120" y="6857996"/>
                  </a:lnTo>
                  <a:lnTo>
                    <a:pt x="2589120" y="0"/>
                  </a:lnTo>
                  <a:close/>
                </a:path>
              </a:pathLst>
            </a:custGeom>
            <a:solidFill>
              <a:srgbClr val="5FCAEE">
                <a:alpha val="19999"/>
              </a:srgbClr>
            </a:solidFill>
          </p:spPr>
          <p:txBody>
            <a:bodyPr wrap="square" lIns="0" tIns="0" rIns="0" bIns="0" rtlCol="0"/>
            <a:lstStyle/>
            <a:p>
              <a:endParaRPr/>
            </a:p>
          </p:txBody>
        </p:sp>
        <p:sp>
          <p:nvSpPr>
            <p:cNvPr id="8" name="object 8"/>
            <p:cNvSpPr/>
            <p:nvPr/>
          </p:nvSpPr>
          <p:spPr>
            <a:xfrm>
              <a:off x="8934450" y="3048000"/>
              <a:ext cx="3257550" cy="3810000"/>
            </a:xfrm>
            <a:custGeom>
              <a:avLst/>
              <a:gdLst/>
              <a:ahLst/>
              <a:cxnLst/>
              <a:rect l="l" t="t" r="r" b="b"/>
              <a:pathLst>
                <a:path w="3257550" h="3810000">
                  <a:moveTo>
                    <a:pt x="3257550" y="0"/>
                  </a:moveTo>
                  <a:lnTo>
                    <a:pt x="0" y="3810000"/>
                  </a:lnTo>
                  <a:lnTo>
                    <a:pt x="3257550" y="3810000"/>
                  </a:lnTo>
                  <a:lnTo>
                    <a:pt x="3257550" y="0"/>
                  </a:lnTo>
                  <a:close/>
                </a:path>
              </a:pathLst>
            </a:custGeom>
            <a:solidFill>
              <a:srgbClr val="17AFE3">
                <a:alpha val="65881"/>
              </a:srgbClr>
            </a:solidFill>
          </p:spPr>
          <p:txBody>
            <a:bodyPr wrap="square" lIns="0" tIns="0" rIns="0" bIns="0" rtlCol="0"/>
            <a:lstStyle/>
            <a:p>
              <a:endParaRPr/>
            </a:p>
          </p:txBody>
        </p:sp>
        <p:sp>
          <p:nvSpPr>
            <p:cNvPr id="9" name="object 9"/>
            <p:cNvSpPr/>
            <p:nvPr/>
          </p:nvSpPr>
          <p:spPr>
            <a:xfrm>
              <a:off x="9337930" y="0"/>
              <a:ext cx="2854325" cy="6858000"/>
            </a:xfrm>
            <a:custGeom>
              <a:avLst/>
              <a:gdLst/>
              <a:ahLst/>
              <a:cxnLst/>
              <a:rect l="l" t="t" r="r" b="b"/>
              <a:pathLst>
                <a:path w="2854325" h="6858000">
                  <a:moveTo>
                    <a:pt x="2854069" y="0"/>
                  </a:moveTo>
                  <a:lnTo>
                    <a:pt x="0" y="0"/>
                  </a:lnTo>
                  <a:lnTo>
                    <a:pt x="2470020" y="6857996"/>
                  </a:lnTo>
                  <a:lnTo>
                    <a:pt x="2854069" y="6857996"/>
                  </a:lnTo>
                  <a:lnTo>
                    <a:pt x="2854069" y="0"/>
                  </a:lnTo>
                  <a:close/>
                </a:path>
              </a:pathLst>
            </a:custGeom>
            <a:solidFill>
              <a:srgbClr val="17AFE3">
                <a:alpha val="50195"/>
              </a:srgbClr>
            </a:solidFill>
          </p:spPr>
          <p:txBody>
            <a:bodyPr wrap="square" lIns="0" tIns="0" rIns="0" bIns="0" rtlCol="0"/>
            <a:lstStyle/>
            <a:p>
              <a:endParaRPr/>
            </a:p>
          </p:txBody>
        </p:sp>
        <p:sp>
          <p:nvSpPr>
            <p:cNvPr id="10" name="object 10"/>
            <p:cNvSpPr/>
            <p:nvPr/>
          </p:nvSpPr>
          <p:spPr>
            <a:xfrm>
              <a:off x="10896600" y="0"/>
              <a:ext cx="1295400" cy="6858000"/>
            </a:xfrm>
            <a:custGeom>
              <a:avLst/>
              <a:gdLst/>
              <a:ahLst/>
              <a:cxnLst/>
              <a:rect l="l" t="t" r="r" b="b"/>
              <a:pathLst>
                <a:path w="1295400" h="6858000">
                  <a:moveTo>
                    <a:pt x="1295399" y="0"/>
                  </a:moveTo>
                  <a:lnTo>
                    <a:pt x="1022453" y="0"/>
                  </a:lnTo>
                  <a:lnTo>
                    <a:pt x="0" y="6857996"/>
                  </a:lnTo>
                  <a:lnTo>
                    <a:pt x="1295399" y="6857996"/>
                  </a:lnTo>
                  <a:lnTo>
                    <a:pt x="1295399" y="0"/>
                  </a:lnTo>
                  <a:close/>
                </a:path>
              </a:pathLst>
            </a:custGeom>
            <a:solidFill>
              <a:srgbClr val="2D83C3">
                <a:alpha val="70195"/>
              </a:srgbClr>
            </a:solidFill>
          </p:spPr>
          <p:txBody>
            <a:bodyPr wrap="square" lIns="0" tIns="0" rIns="0" bIns="0" rtlCol="0"/>
            <a:lstStyle/>
            <a:p>
              <a:endParaRPr/>
            </a:p>
          </p:txBody>
        </p:sp>
        <p:sp>
          <p:nvSpPr>
            <p:cNvPr id="11" name="object 11"/>
            <p:cNvSpPr/>
            <p:nvPr/>
          </p:nvSpPr>
          <p:spPr>
            <a:xfrm>
              <a:off x="10936247" y="0"/>
              <a:ext cx="1256030" cy="6858000"/>
            </a:xfrm>
            <a:custGeom>
              <a:avLst/>
              <a:gdLst/>
              <a:ahLst/>
              <a:cxnLst/>
              <a:rect l="l" t="t" r="r" b="b"/>
              <a:pathLst>
                <a:path w="1256029" h="6858000">
                  <a:moveTo>
                    <a:pt x="1255752" y="0"/>
                  </a:moveTo>
                  <a:lnTo>
                    <a:pt x="0" y="0"/>
                  </a:lnTo>
                  <a:lnTo>
                    <a:pt x="1114527" y="6857996"/>
                  </a:lnTo>
                  <a:lnTo>
                    <a:pt x="1255752" y="6857996"/>
                  </a:lnTo>
                  <a:lnTo>
                    <a:pt x="1255752" y="0"/>
                  </a:lnTo>
                  <a:close/>
                </a:path>
              </a:pathLst>
            </a:custGeom>
            <a:solidFill>
              <a:srgbClr val="226192">
                <a:alpha val="79998"/>
              </a:srgbClr>
            </a:solidFill>
          </p:spPr>
          <p:txBody>
            <a:bodyPr wrap="square" lIns="0" tIns="0" rIns="0" bIns="0" rtlCol="0"/>
            <a:lstStyle/>
            <a:p>
              <a:endParaRPr/>
            </a:p>
          </p:txBody>
        </p:sp>
        <p:sp>
          <p:nvSpPr>
            <p:cNvPr id="12" name="object 12"/>
            <p:cNvSpPr/>
            <p:nvPr/>
          </p:nvSpPr>
          <p:spPr>
            <a:xfrm>
              <a:off x="10372725" y="3590925"/>
              <a:ext cx="1819275" cy="3267075"/>
            </a:xfrm>
            <a:custGeom>
              <a:avLst/>
              <a:gdLst/>
              <a:ahLst/>
              <a:cxnLst/>
              <a:rect l="l" t="t" r="r" b="b"/>
              <a:pathLst>
                <a:path w="1819275" h="3267075">
                  <a:moveTo>
                    <a:pt x="1819275" y="0"/>
                  </a:moveTo>
                  <a:lnTo>
                    <a:pt x="0" y="3267075"/>
                  </a:lnTo>
                  <a:lnTo>
                    <a:pt x="1819275" y="3267075"/>
                  </a:lnTo>
                  <a:lnTo>
                    <a:pt x="1819275" y="0"/>
                  </a:lnTo>
                  <a:close/>
                </a:path>
              </a:pathLst>
            </a:custGeom>
            <a:solidFill>
              <a:srgbClr val="17AFE3">
                <a:alpha val="65881"/>
              </a:srgbClr>
            </a:solidFill>
          </p:spPr>
          <p:txBody>
            <a:bodyPr wrap="square" lIns="0" tIns="0" rIns="0" bIns="0" rtlCol="0"/>
            <a:lstStyle/>
            <a:p>
              <a:endParaRPr/>
            </a:p>
          </p:txBody>
        </p:sp>
      </p:grpSp>
      <p:sp>
        <p:nvSpPr>
          <p:cNvPr id="13" name="object 13"/>
          <p:cNvSpPr/>
          <p:nvPr/>
        </p:nvSpPr>
        <p:spPr>
          <a:xfrm>
            <a:off x="0" y="4010025"/>
            <a:ext cx="447675" cy="2847975"/>
          </a:xfrm>
          <a:custGeom>
            <a:avLst/>
            <a:gdLst/>
            <a:ahLst/>
            <a:cxnLst/>
            <a:rect l="l" t="t" r="r" b="b"/>
            <a:pathLst>
              <a:path w="447675" h="2847975">
                <a:moveTo>
                  <a:pt x="0" y="0"/>
                </a:moveTo>
                <a:lnTo>
                  <a:pt x="0" y="2847975"/>
                </a:lnTo>
                <a:lnTo>
                  <a:pt x="447675" y="2847975"/>
                </a:lnTo>
                <a:lnTo>
                  <a:pt x="0" y="0"/>
                </a:lnTo>
                <a:close/>
              </a:path>
            </a:pathLst>
          </a:custGeom>
          <a:solidFill>
            <a:srgbClr val="5FCAEE">
              <a:alpha val="70195"/>
            </a:srgbClr>
          </a:solidFill>
        </p:spPr>
        <p:txBody>
          <a:bodyPr wrap="square" lIns="0" tIns="0" rIns="0" bIns="0" rtlCol="0"/>
          <a:lstStyle/>
          <a:p>
            <a:endParaRPr/>
          </a:p>
        </p:txBody>
      </p:sp>
      <p:sp>
        <p:nvSpPr>
          <p:cNvPr id="14" name="object 14"/>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15" name="object 15"/>
          <p:cNvSpPr/>
          <p:nvPr/>
        </p:nvSpPr>
        <p:spPr>
          <a:xfrm>
            <a:off x="7362825" y="447675"/>
            <a:ext cx="361950" cy="361950"/>
          </a:xfrm>
          <a:custGeom>
            <a:avLst/>
            <a:gdLst/>
            <a:ahLst/>
            <a:cxnLst/>
            <a:rect l="l" t="t" r="r" b="b"/>
            <a:pathLst>
              <a:path w="361950" h="361950">
                <a:moveTo>
                  <a:pt x="180975" y="0"/>
                </a:moveTo>
                <a:lnTo>
                  <a:pt x="132864" y="6464"/>
                </a:lnTo>
                <a:lnTo>
                  <a:pt x="89633" y="24708"/>
                </a:lnTo>
                <a:lnTo>
                  <a:pt x="53006" y="53006"/>
                </a:lnTo>
                <a:lnTo>
                  <a:pt x="24708" y="89633"/>
                </a:lnTo>
                <a:lnTo>
                  <a:pt x="6464" y="132864"/>
                </a:lnTo>
                <a:lnTo>
                  <a:pt x="0" y="180975"/>
                </a:lnTo>
                <a:lnTo>
                  <a:pt x="6464" y="229085"/>
                </a:lnTo>
                <a:lnTo>
                  <a:pt x="24708" y="272316"/>
                </a:lnTo>
                <a:lnTo>
                  <a:pt x="53006" y="308943"/>
                </a:lnTo>
                <a:lnTo>
                  <a:pt x="89633" y="337241"/>
                </a:lnTo>
                <a:lnTo>
                  <a:pt x="132864" y="355485"/>
                </a:lnTo>
                <a:lnTo>
                  <a:pt x="180975" y="361950"/>
                </a:lnTo>
                <a:lnTo>
                  <a:pt x="229085" y="355485"/>
                </a:lnTo>
                <a:lnTo>
                  <a:pt x="272316" y="337241"/>
                </a:lnTo>
                <a:lnTo>
                  <a:pt x="308943" y="308943"/>
                </a:lnTo>
                <a:lnTo>
                  <a:pt x="337241" y="272316"/>
                </a:lnTo>
                <a:lnTo>
                  <a:pt x="355485" y="229085"/>
                </a:lnTo>
                <a:lnTo>
                  <a:pt x="361950" y="180975"/>
                </a:lnTo>
                <a:lnTo>
                  <a:pt x="355485" y="132864"/>
                </a:lnTo>
                <a:lnTo>
                  <a:pt x="337241" y="89633"/>
                </a:lnTo>
                <a:lnTo>
                  <a:pt x="308943" y="53006"/>
                </a:lnTo>
                <a:lnTo>
                  <a:pt x="272316" y="24708"/>
                </a:lnTo>
                <a:lnTo>
                  <a:pt x="229085" y="6464"/>
                </a:lnTo>
                <a:lnTo>
                  <a:pt x="180975" y="0"/>
                </a:lnTo>
                <a:close/>
              </a:path>
            </a:pathLst>
          </a:custGeom>
          <a:solidFill>
            <a:srgbClr val="EBEBEB"/>
          </a:solidFill>
        </p:spPr>
        <p:txBody>
          <a:bodyPr wrap="square" lIns="0" tIns="0" rIns="0" bIns="0" rtlCol="0"/>
          <a:lstStyle/>
          <a:p>
            <a:endParaRPr/>
          </a:p>
        </p:txBody>
      </p:sp>
      <p:sp>
        <p:nvSpPr>
          <p:cNvPr id="16" name="object 16"/>
          <p:cNvSpPr/>
          <p:nvPr/>
        </p:nvSpPr>
        <p:spPr>
          <a:xfrm>
            <a:off x="11010900" y="5610225"/>
            <a:ext cx="647700" cy="647700"/>
          </a:xfrm>
          <a:custGeom>
            <a:avLst/>
            <a:gdLst/>
            <a:ahLst/>
            <a:cxnLst/>
            <a:rect l="l" t="t" r="r" b="b"/>
            <a:pathLst>
              <a:path w="647700" h="647700">
                <a:moveTo>
                  <a:pt x="323850" y="0"/>
                </a:moveTo>
                <a:lnTo>
                  <a:pt x="276003" y="3511"/>
                </a:lnTo>
                <a:lnTo>
                  <a:pt x="230332" y="13711"/>
                </a:lnTo>
                <a:lnTo>
                  <a:pt x="187340" y="30099"/>
                </a:lnTo>
                <a:lnTo>
                  <a:pt x="147528" y="52175"/>
                </a:lnTo>
                <a:lnTo>
                  <a:pt x="111397" y="79436"/>
                </a:lnTo>
                <a:lnTo>
                  <a:pt x="79448" y="111381"/>
                </a:lnTo>
                <a:lnTo>
                  <a:pt x="52184" y="147511"/>
                </a:lnTo>
                <a:lnTo>
                  <a:pt x="30106" y="187324"/>
                </a:lnTo>
                <a:lnTo>
                  <a:pt x="13714" y="230319"/>
                </a:lnTo>
                <a:lnTo>
                  <a:pt x="3512" y="275994"/>
                </a:lnTo>
                <a:lnTo>
                  <a:pt x="0" y="323850"/>
                </a:lnTo>
                <a:lnTo>
                  <a:pt x="3512" y="371705"/>
                </a:lnTo>
                <a:lnTo>
                  <a:pt x="13714" y="417380"/>
                </a:lnTo>
                <a:lnTo>
                  <a:pt x="30106" y="460375"/>
                </a:lnTo>
                <a:lnTo>
                  <a:pt x="52184" y="500188"/>
                </a:lnTo>
                <a:lnTo>
                  <a:pt x="79448" y="536318"/>
                </a:lnTo>
                <a:lnTo>
                  <a:pt x="111397" y="568263"/>
                </a:lnTo>
                <a:lnTo>
                  <a:pt x="147528" y="595524"/>
                </a:lnTo>
                <a:lnTo>
                  <a:pt x="187340" y="617600"/>
                </a:lnTo>
                <a:lnTo>
                  <a:pt x="230332" y="633988"/>
                </a:lnTo>
                <a:lnTo>
                  <a:pt x="276003" y="644188"/>
                </a:lnTo>
                <a:lnTo>
                  <a:pt x="323850" y="647700"/>
                </a:lnTo>
                <a:lnTo>
                  <a:pt x="371696" y="644188"/>
                </a:lnTo>
                <a:lnTo>
                  <a:pt x="417367" y="633988"/>
                </a:lnTo>
                <a:lnTo>
                  <a:pt x="460359" y="617600"/>
                </a:lnTo>
                <a:lnTo>
                  <a:pt x="500171" y="595524"/>
                </a:lnTo>
                <a:lnTo>
                  <a:pt x="536302" y="568263"/>
                </a:lnTo>
                <a:lnTo>
                  <a:pt x="568251" y="536318"/>
                </a:lnTo>
                <a:lnTo>
                  <a:pt x="595515" y="500188"/>
                </a:lnTo>
                <a:lnTo>
                  <a:pt x="617593" y="460375"/>
                </a:lnTo>
                <a:lnTo>
                  <a:pt x="633985" y="417380"/>
                </a:lnTo>
                <a:lnTo>
                  <a:pt x="644187" y="371705"/>
                </a:lnTo>
                <a:lnTo>
                  <a:pt x="647700" y="323850"/>
                </a:lnTo>
                <a:lnTo>
                  <a:pt x="644187" y="275994"/>
                </a:lnTo>
                <a:lnTo>
                  <a:pt x="633985" y="230319"/>
                </a:lnTo>
                <a:lnTo>
                  <a:pt x="617593" y="187324"/>
                </a:lnTo>
                <a:lnTo>
                  <a:pt x="595515" y="147511"/>
                </a:lnTo>
                <a:lnTo>
                  <a:pt x="568251" y="111381"/>
                </a:lnTo>
                <a:lnTo>
                  <a:pt x="536302" y="79436"/>
                </a:lnTo>
                <a:lnTo>
                  <a:pt x="500171" y="52175"/>
                </a:lnTo>
                <a:lnTo>
                  <a:pt x="460359" y="30099"/>
                </a:lnTo>
                <a:lnTo>
                  <a:pt x="417367" y="13711"/>
                </a:lnTo>
                <a:lnTo>
                  <a:pt x="371696" y="3511"/>
                </a:lnTo>
                <a:lnTo>
                  <a:pt x="323850" y="0"/>
                </a:lnTo>
                <a:close/>
              </a:path>
            </a:pathLst>
          </a:custGeom>
          <a:solidFill>
            <a:srgbClr val="2D83C3"/>
          </a:solidFill>
        </p:spPr>
        <p:txBody>
          <a:bodyPr wrap="square" lIns="0" tIns="0" rIns="0" bIns="0" rtlCol="0"/>
          <a:lstStyle/>
          <a:p>
            <a:endParaRPr/>
          </a:p>
        </p:txBody>
      </p:sp>
      <p:pic>
        <p:nvPicPr>
          <p:cNvPr id="17" name="object 17"/>
          <p:cNvPicPr/>
          <p:nvPr/>
        </p:nvPicPr>
        <p:blipFill>
          <a:blip r:embed="rId2" cstate="print"/>
          <a:stretch>
            <a:fillRect/>
          </a:stretch>
        </p:blipFill>
        <p:spPr>
          <a:xfrm>
            <a:off x="10687050" y="6134100"/>
            <a:ext cx="247650" cy="247650"/>
          </a:xfrm>
          <a:prstGeom prst="rect">
            <a:avLst/>
          </a:prstGeom>
        </p:spPr>
      </p:pic>
      <p:grpSp>
        <p:nvGrpSpPr>
          <p:cNvPr id="18" name="object 18"/>
          <p:cNvGrpSpPr/>
          <p:nvPr/>
        </p:nvGrpSpPr>
        <p:grpSpPr>
          <a:xfrm>
            <a:off x="47625" y="3819523"/>
            <a:ext cx="4124325" cy="3009900"/>
            <a:chOff x="47625" y="3819523"/>
            <a:chExt cx="4124325" cy="3009900"/>
          </a:xfrm>
        </p:grpSpPr>
        <p:pic>
          <p:nvPicPr>
            <p:cNvPr id="19" name="object 19"/>
            <p:cNvPicPr/>
            <p:nvPr/>
          </p:nvPicPr>
          <p:blipFill>
            <a:blip r:embed="rId3" cstate="print"/>
            <a:stretch>
              <a:fillRect/>
            </a:stretch>
          </p:blipFill>
          <p:spPr>
            <a:xfrm>
              <a:off x="466725" y="6410325"/>
              <a:ext cx="3705225" cy="295275"/>
            </a:xfrm>
            <a:prstGeom prst="rect">
              <a:avLst/>
            </a:prstGeom>
          </p:spPr>
        </p:pic>
        <p:pic>
          <p:nvPicPr>
            <p:cNvPr id="20" name="object 20"/>
            <p:cNvPicPr/>
            <p:nvPr/>
          </p:nvPicPr>
          <p:blipFill>
            <a:blip r:embed="rId4" cstate="print"/>
            <a:stretch>
              <a:fillRect/>
            </a:stretch>
          </p:blipFill>
          <p:spPr>
            <a:xfrm>
              <a:off x="47625" y="3819523"/>
              <a:ext cx="1733550" cy="3009898"/>
            </a:xfrm>
            <a:prstGeom prst="rect">
              <a:avLst/>
            </a:prstGeom>
          </p:spPr>
        </p:pic>
      </p:grpSp>
      <p:sp>
        <p:nvSpPr>
          <p:cNvPr id="21" name="object 21"/>
          <p:cNvSpPr txBox="1">
            <a:spLocks noGrp="1"/>
          </p:cNvSpPr>
          <p:nvPr>
            <p:ph type="title"/>
          </p:nvPr>
        </p:nvSpPr>
        <p:spPr>
          <a:xfrm>
            <a:off x="739775" y="445388"/>
            <a:ext cx="2357120" cy="758190"/>
          </a:xfrm>
          <a:prstGeom prst="rect">
            <a:avLst/>
          </a:prstGeom>
        </p:spPr>
        <p:txBody>
          <a:bodyPr vert="horz" wrap="square" lIns="0" tIns="13335" rIns="0" bIns="0" rtlCol="0">
            <a:spAutoFit/>
          </a:bodyPr>
          <a:lstStyle/>
          <a:p>
            <a:pPr marL="12700">
              <a:lnSpc>
                <a:spcPct val="100000"/>
              </a:lnSpc>
              <a:spcBef>
                <a:spcPts val="105"/>
              </a:spcBef>
            </a:pPr>
            <a:r>
              <a:rPr spc="25" dirty="0"/>
              <a:t>A</a:t>
            </a:r>
            <a:r>
              <a:rPr spc="-5" dirty="0"/>
              <a:t>G</a:t>
            </a:r>
            <a:r>
              <a:rPr spc="-35" dirty="0"/>
              <a:t>E</a:t>
            </a:r>
            <a:r>
              <a:rPr spc="15" dirty="0"/>
              <a:t>N</a:t>
            </a:r>
            <a:r>
              <a:rPr dirty="0"/>
              <a:t>DA</a:t>
            </a:r>
          </a:p>
        </p:txBody>
      </p:sp>
      <p:sp>
        <p:nvSpPr>
          <p:cNvPr id="22" name="object 22"/>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3</a:t>
            </a:fld>
            <a:endParaRPr spc="10" dirty="0"/>
          </a:p>
        </p:txBody>
      </p:sp>
      <p:sp>
        <p:nvSpPr>
          <p:cNvPr id="23" name="TextBox 22">
            <a:extLst>
              <a:ext uri="{FF2B5EF4-FFF2-40B4-BE49-F238E27FC236}">
                <a16:creationId xmlns:a16="http://schemas.microsoft.com/office/drawing/2014/main" id="{D0827FA3-A9D4-0FE5-45BE-664C8C920E82}"/>
              </a:ext>
            </a:extLst>
          </p:cNvPr>
          <p:cNvSpPr txBox="1"/>
          <p:nvPr/>
        </p:nvSpPr>
        <p:spPr>
          <a:xfrm>
            <a:off x="2509807" y="1041533"/>
            <a:ext cx="5029200" cy="4401205"/>
          </a:xfrm>
          <a:prstGeom prst="rect">
            <a:avLst/>
          </a:prstGeom>
          <a:noFill/>
        </p:spPr>
        <p:txBody>
          <a:bodyPr wrap="square" rtlCol="0">
            <a:spAutoFit/>
          </a:bodyPr>
          <a:lstStyle/>
          <a:p>
            <a:pPr algn="l"/>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Problem Statement</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Project Overview</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End Users</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Our Solution and Proposition</a:t>
            </a:r>
          </a:p>
          <a:p>
            <a:pPr algn="l">
              <a:buFont typeface="+mj-lt"/>
              <a:buAutoNum type="arabicPeriod"/>
            </a:pPr>
            <a:r>
              <a:rPr lang="en-US" sz="2800" dirty="0">
                <a:solidFill>
                  <a:srgbClr val="0D0D0D"/>
                </a:solidFill>
                <a:latin typeface="Times New Roman" panose="02020603050405020304" pitchFamily="18" charset="0"/>
                <a:cs typeface="Times New Roman" panose="02020603050405020304" pitchFamily="18" charset="0"/>
              </a:rPr>
              <a:t>Dataset Description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Modelling Approach</a:t>
            </a: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Results and </a:t>
            </a:r>
            <a:r>
              <a:rPr lang="en-US" sz="2800" dirty="0">
                <a:solidFill>
                  <a:srgbClr val="0D0D0D"/>
                </a:solidFill>
                <a:latin typeface="Times New Roman" panose="02020603050405020304" pitchFamily="18" charset="0"/>
                <a:cs typeface="Times New Roman" panose="02020603050405020304" pitchFamily="18" charset="0"/>
              </a:rPr>
              <a:t>Discussion</a:t>
            </a:r>
            <a:endParaRPr lang="en-US" sz="2800" b="0" i="0" dirty="0">
              <a:solidFill>
                <a:srgbClr val="0D0D0D"/>
              </a:solidFill>
              <a:effectLst/>
              <a:latin typeface="Times New Roman" panose="02020603050405020304" pitchFamily="18" charset="0"/>
              <a:cs typeface="Times New Roman" panose="02020603050405020304" pitchFamily="18" charset="0"/>
            </a:endParaRPr>
          </a:p>
          <a:p>
            <a:pPr algn="l">
              <a:buFont typeface="+mj-lt"/>
              <a:buAutoNum type="arabicPeriod"/>
            </a:pPr>
            <a:r>
              <a:rPr lang="en-US" sz="2800" b="0" i="0" dirty="0">
                <a:solidFill>
                  <a:srgbClr val="0D0D0D"/>
                </a:solidFill>
                <a:effectLst/>
                <a:latin typeface="Times New Roman" panose="02020603050405020304" pitchFamily="18" charset="0"/>
                <a:cs typeface="Times New Roman" panose="02020603050405020304" pitchFamily="18" charset="0"/>
              </a:rPr>
              <a:t>Conclusion</a:t>
            </a:r>
          </a:p>
          <a:p>
            <a:endParaRPr lang="en-IN" sz="28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7991475" y="2933700"/>
            <a:ext cx="2762250" cy="3257550"/>
            <a:chOff x="7991475" y="2933700"/>
            <a:chExt cx="2762250" cy="325755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7991475" y="2933700"/>
              <a:ext cx="2762250" cy="325755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834072" y="575055"/>
            <a:ext cx="5636895" cy="678180"/>
          </a:xfrm>
          <a:prstGeom prst="rect">
            <a:avLst/>
          </a:prstGeom>
        </p:spPr>
        <p:txBody>
          <a:bodyPr vert="horz" wrap="square" lIns="0" tIns="16510" rIns="0" bIns="0" rtlCol="0">
            <a:spAutoFit/>
          </a:bodyPr>
          <a:lstStyle/>
          <a:p>
            <a:pPr marL="12700">
              <a:lnSpc>
                <a:spcPct val="100000"/>
              </a:lnSpc>
              <a:spcBef>
                <a:spcPts val="130"/>
              </a:spcBef>
              <a:tabLst>
                <a:tab pos="2727960" algn="l"/>
              </a:tabLst>
            </a:pPr>
            <a:r>
              <a:rPr sz="4250" spc="-20" dirty="0"/>
              <a:t>P</a:t>
            </a:r>
            <a:r>
              <a:rPr sz="4250" spc="15" dirty="0"/>
              <a:t>ROB</a:t>
            </a:r>
            <a:r>
              <a:rPr sz="4250" spc="55" dirty="0"/>
              <a:t>L</a:t>
            </a:r>
            <a:r>
              <a:rPr sz="4250" spc="-20" dirty="0"/>
              <a:t>E</a:t>
            </a:r>
            <a:r>
              <a:rPr sz="4250" spc="20" dirty="0"/>
              <a:t>M</a:t>
            </a:r>
            <a:r>
              <a:rPr sz="4250" dirty="0"/>
              <a:t>	</a:t>
            </a:r>
            <a:r>
              <a:rPr sz="4250" spc="10" dirty="0"/>
              <a:t>S</a:t>
            </a:r>
            <a:r>
              <a:rPr sz="4250" spc="-370" dirty="0"/>
              <a:t>T</a:t>
            </a:r>
            <a:r>
              <a:rPr sz="4250" spc="-375" dirty="0"/>
              <a:t>A</a:t>
            </a:r>
            <a:r>
              <a:rPr sz="4250" spc="15" dirty="0"/>
              <a:t>T</a:t>
            </a:r>
            <a:r>
              <a:rPr sz="4250" spc="-10" dirty="0"/>
              <a:t>E</a:t>
            </a:r>
            <a:r>
              <a:rPr sz="4250" spc="-20" dirty="0"/>
              <a:t>ME</a:t>
            </a:r>
            <a:r>
              <a:rPr sz="4250" spc="10" dirty="0"/>
              <a:t>NT</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4</a:t>
            </a:fld>
            <a:endParaRPr spc="10" dirty="0"/>
          </a:p>
        </p:txBody>
      </p:sp>
      <p:sp>
        <p:nvSpPr>
          <p:cNvPr id="11" name="TextBox 10">
            <a:extLst>
              <a:ext uri="{FF2B5EF4-FFF2-40B4-BE49-F238E27FC236}">
                <a16:creationId xmlns:a16="http://schemas.microsoft.com/office/drawing/2014/main" id="{497C201D-1EF0-4C2E-1E9D-666E320805DB}"/>
              </a:ext>
            </a:extLst>
          </p:cNvPr>
          <p:cNvSpPr txBox="1"/>
          <p:nvPr/>
        </p:nvSpPr>
        <p:spPr>
          <a:xfrm>
            <a:off x="1715180" y="2136338"/>
            <a:ext cx="6101442" cy="3170099"/>
          </a:xfrm>
          <a:prstGeom prst="rect">
            <a:avLst/>
          </a:prstGeom>
          <a:noFill/>
        </p:spPr>
        <p:txBody>
          <a:bodyPr wrap="square">
            <a:spAutoFit/>
          </a:bodyPr>
          <a:lstStyle/>
          <a:p>
            <a:r>
              <a:rPr lang="en-US" sz="2000" dirty="0">
                <a:latin typeface="Arial" panose="020B0604020202020204" pitchFamily="34" charset="0"/>
                <a:cs typeface="Arial" panose="020B0604020202020204" pitchFamily="34" charset="0"/>
              </a:rPr>
              <a:t>Performance analysis of employees is essential for optimizing resources, ensuring quality, aligning employee efforts with strategic goals, and making informed decisions. It helps improve job satisfaction, reduce turnover, and maintain legal compliance. Additionally, it supports continuous improvement, accountability, effective reward systems, and resource allocation, all of which contribute to the organization's long-term success and adaptability in a dynamic business environment.</a:t>
            </a:r>
            <a:endParaRPr lang="en-IN" sz="2000" dirty="0">
              <a:latin typeface="Arial" panose="020B0604020202020204" pitchFamily="34" charset="0"/>
              <a:cs typeface="Arial" panose="020B0604020202020204" pitchFamily="34" charset="0"/>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object 2"/>
          <p:cNvGrpSpPr/>
          <p:nvPr/>
        </p:nvGrpSpPr>
        <p:grpSpPr>
          <a:xfrm>
            <a:off x="8658225" y="2647950"/>
            <a:ext cx="3533775" cy="3810000"/>
            <a:chOff x="8658225" y="2647950"/>
            <a:chExt cx="3533775" cy="3810000"/>
          </a:xfrm>
        </p:grpSpPr>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5" name="object 5"/>
            <p:cNvPicPr/>
            <p:nvPr/>
          </p:nvPicPr>
          <p:blipFill>
            <a:blip r:embed="rId2" cstate="print"/>
            <a:stretch>
              <a:fillRect/>
            </a:stretch>
          </p:blipFill>
          <p:spPr>
            <a:xfrm>
              <a:off x="8658225" y="2647950"/>
              <a:ext cx="3533775" cy="3810000"/>
            </a:xfrm>
            <a:prstGeom prst="rect">
              <a:avLst/>
            </a:prstGeom>
          </p:spPr>
        </p:pic>
      </p:grpSp>
      <p:sp>
        <p:nvSpPr>
          <p:cNvPr id="6" name="object 6"/>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7" name="object 7"/>
          <p:cNvSpPr txBox="1">
            <a:spLocks noGrp="1"/>
          </p:cNvSpPr>
          <p:nvPr>
            <p:ph type="title"/>
          </p:nvPr>
        </p:nvSpPr>
        <p:spPr>
          <a:xfrm>
            <a:off x="739775" y="829627"/>
            <a:ext cx="5263515" cy="678180"/>
          </a:xfrm>
          <a:prstGeom prst="rect">
            <a:avLst/>
          </a:prstGeom>
        </p:spPr>
        <p:txBody>
          <a:bodyPr vert="horz" wrap="square" lIns="0" tIns="16510" rIns="0" bIns="0" rtlCol="0">
            <a:spAutoFit/>
          </a:bodyPr>
          <a:lstStyle/>
          <a:p>
            <a:pPr marL="12700">
              <a:lnSpc>
                <a:spcPct val="100000"/>
              </a:lnSpc>
              <a:spcBef>
                <a:spcPts val="130"/>
              </a:spcBef>
              <a:tabLst>
                <a:tab pos="2642870" algn="l"/>
              </a:tabLst>
            </a:pPr>
            <a:r>
              <a:rPr sz="4250" spc="5" dirty="0"/>
              <a:t>PROJECT	</a:t>
            </a:r>
            <a:r>
              <a:rPr sz="4250" spc="-20" dirty="0"/>
              <a:t>OVERVIEW</a:t>
            </a:r>
            <a:endParaRPr sz="4250"/>
          </a:p>
        </p:txBody>
      </p:sp>
      <p:pic>
        <p:nvPicPr>
          <p:cNvPr id="8" name="object 8"/>
          <p:cNvPicPr/>
          <p:nvPr/>
        </p:nvPicPr>
        <p:blipFill>
          <a:blip r:embed="rId3" cstate="print"/>
          <a:stretch>
            <a:fillRect/>
          </a:stretch>
        </p:blipFill>
        <p:spPr>
          <a:xfrm>
            <a:off x="676275" y="6467475"/>
            <a:ext cx="2143125" cy="200025"/>
          </a:xfrm>
          <a:prstGeom prst="rect">
            <a:avLst/>
          </a:prstGeom>
        </p:spPr>
      </p:pic>
      <p:sp>
        <p:nvSpPr>
          <p:cNvPr id="10" name="object 10"/>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5</a:t>
            </a:fld>
            <a:endParaRPr spc="10" dirty="0"/>
          </a:p>
        </p:txBody>
      </p:sp>
      <p:sp>
        <p:nvSpPr>
          <p:cNvPr id="11" name="TextBox 10">
            <a:extLst>
              <a:ext uri="{FF2B5EF4-FFF2-40B4-BE49-F238E27FC236}">
                <a16:creationId xmlns:a16="http://schemas.microsoft.com/office/drawing/2014/main" id="{F050B57B-77CA-84FA-9910-3F41C17BBB48}"/>
              </a:ext>
            </a:extLst>
          </p:cNvPr>
          <p:cNvSpPr txBox="1"/>
          <p:nvPr/>
        </p:nvSpPr>
        <p:spPr>
          <a:xfrm>
            <a:off x="1066800" y="2438400"/>
            <a:ext cx="7924800" cy="2616101"/>
          </a:xfrm>
          <a:prstGeom prst="rect">
            <a:avLst/>
          </a:prstGeom>
          <a:noFill/>
        </p:spPr>
        <p:txBody>
          <a:bodyPr wrap="square" rtlCol="0">
            <a:spAutoFit/>
          </a:bodyPr>
          <a:lstStyle/>
          <a:p>
            <a:pPr algn="l"/>
            <a:r>
              <a:rPr lang="en-US" sz="2000" dirty="0">
                <a:latin typeface="Arial" panose="020B0604020202020204" pitchFamily="34" charset="0"/>
                <a:cs typeface="Arial" panose="020B0604020202020204" pitchFamily="34" charset="0"/>
              </a:rPr>
              <a:t>I’ve gathered performance-related data from various sources, including performance appraisals, KPIs, employee feedback, and peer reviews. Defined/refined the metrics and criteria that will be used to evaluate employee performance. And analyzed the collected data to identify patterns, trends, and areas of improvement at both individual and team levels, which would help in identifying training needs and develop personalized development plans for employees</a:t>
            </a:r>
            <a:r>
              <a:rPr lang="en-US" dirty="0">
                <a:latin typeface="Arial" panose="020B0604020202020204" pitchFamily="34" charset="0"/>
                <a:cs typeface="Arial" panose="020B0604020202020204" pitchFamily="34" charset="0"/>
              </a:rPr>
              <a:t>.</a:t>
            </a:r>
          </a:p>
          <a:p>
            <a:pPr algn="l"/>
            <a:endParaRPr lang="en-IN" sz="24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5" name="object 5"/>
          <p:cNvSpPr txBox="1">
            <a:spLocks noGrp="1"/>
          </p:cNvSpPr>
          <p:nvPr>
            <p:ph type="title"/>
          </p:nvPr>
        </p:nvSpPr>
        <p:spPr>
          <a:xfrm>
            <a:off x="699452" y="891793"/>
            <a:ext cx="5014595" cy="518159"/>
          </a:xfrm>
          <a:prstGeom prst="rect">
            <a:avLst/>
          </a:prstGeom>
        </p:spPr>
        <p:txBody>
          <a:bodyPr vert="horz" wrap="square" lIns="0" tIns="16510" rIns="0" bIns="0" rtlCol="0">
            <a:spAutoFit/>
          </a:bodyPr>
          <a:lstStyle/>
          <a:p>
            <a:pPr marL="12700">
              <a:lnSpc>
                <a:spcPct val="100000"/>
              </a:lnSpc>
              <a:spcBef>
                <a:spcPts val="130"/>
              </a:spcBef>
            </a:pPr>
            <a:r>
              <a:rPr sz="3200" spc="25" dirty="0"/>
              <a:t>W</a:t>
            </a:r>
            <a:r>
              <a:rPr sz="3200" spc="-20" dirty="0"/>
              <a:t>H</a:t>
            </a:r>
            <a:r>
              <a:rPr sz="3200" spc="20" dirty="0"/>
              <a:t>O</a:t>
            </a:r>
            <a:r>
              <a:rPr sz="3200" spc="-235" dirty="0"/>
              <a:t> </a:t>
            </a:r>
            <a:r>
              <a:rPr sz="3200" spc="-10" dirty="0"/>
              <a:t>AR</a:t>
            </a:r>
            <a:r>
              <a:rPr sz="3200" spc="15" dirty="0"/>
              <a:t>E</a:t>
            </a:r>
            <a:r>
              <a:rPr sz="3200" spc="-35" dirty="0"/>
              <a:t> </a:t>
            </a:r>
            <a:r>
              <a:rPr sz="3200" spc="-10" dirty="0"/>
              <a:t>T</a:t>
            </a:r>
            <a:r>
              <a:rPr sz="3200" spc="-15" dirty="0"/>
              <a:t>H</a:t>
            </a:r>
            <a:r>
              <a:rPr sz="3200" spc="15" dirty="0"/>
              <a:t>E</a:t>
            </a:r>
            <a:r>
              <a:rPr sz="3200" spc="-35" dirty="0"/>
              <a:t> </a:t>
            </a:r>
            <a:r>
              <a:rPr sz="3200" spc="-20" dirty="0"/>
              <a:t>E</a:t>
            </a:r>
            <a:r>
              <a:rPr sz="3200" spc="30" dirty="0"/>
              <a:t>N</a:t>
            </a:r>
            <a:r>
              <a:rPr sz="3200" spc="15" dirty="0"/>
              <a:t>D</a:t>
            </a:r>
            <a:r>
              <a:rPr sz="3200" spc="-45" dirty="0"/>
              <a:t> </a:t>
            </a:r>
            <a:r>
              <a:rPr sz="3200" dirty="0"/>
              <a:t>U</a:t>
            </a:r>
            <a:r>
              <a:rPr sz="3200" spc="10" dirty="0"/>
              <a:t>S</a:t>
            </a:r>
            <a:r>
              <a:rPr sz="3200" spc="-25" dirty="0"/>
              <a:t>E</a:t>
            </a:r>
            <a:r>
              <a:rPr sz="3200" spc="-10" dirty="0"/>
              <a:t>R</a:t>
            </a:r>
            <a:r>
              <a:rPr sz="3200" spc="5" dirty="0"/>
              <a:t>S?</a:t>
            </a:r>
            <a:endParaRPr sz="3200"/>
          </a:p>
        </p:txBody>
      </p:sp>
      <p:pic>
        <p:nvPicPr>
          <p:cNvPr id="6" name="object 6"/>
          <p:cNvPicPr/>
          <p:nvPr/>
        </p:nvPicPr>
        <p:blipFill>
          <a:blip r:embed="rId2" cstate="print"/>
          <a:stretch>
            <a:fillRect/>
          </a:stretch>
        </p:blipFill>
        <p:spPr>
          <a:xfrm>
            <a:off x="723900" y="6172200"/>
            <a:ext cx="2181225" cy="485775"/>
          </a:xfrm>
          <a:prstGeom prst="rect">
            <a:avLst/>
          </a:prstGeom>
        </p:spPr>
      </p:pic>
      <p:sp>
        <p:nvSpPr>
          <p:cNvPr id="8" name="object 8"/>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6</a:t>
            </a:fld>
            <a:endParaRPr spc="10" dirty="0"/>
          </a:p>
        </p:txBody>
      </p:sp>
      <p:pic>
        <p:nvPicPr>
          <p:cNvPr id="12" name="Picture 11">
            <a:extLst>
              <a:ext uri="{FF2B5EF4-FFF2-40B4-BE49-F238E27FC236}">
                <a16:creationId xmlns:a16="http://schemas.microsoft.com/office/drawing/2014/main" id="{8F54B996-E3BE-24D6-AC28-0CB4DEEC253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5400" y="1946195"/>
            <a:ext cx="6817798" cy="4051153"/>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object 2"/>
          <p:cNvPicPr/>
          <p:nvPr/>
        </p:nvPicPr>
        <p:blipFill>
          <a:blip r:embed="rId2" cstate="print"/>
          <a:stretch>
            <a:fillRect/>
          </a:stretch>
        </p:blipFill>
        <p:spPr>
          <a:xfrm>
            <a:off x="0" y="1476375"/>
            <a:ext cx="2695574" cy="3248025"/>
          </a:xfrm>
          <a:prstGeom prst="rect">
            <a:avLst/>
          </a:prstGeom>
        </p:spPr>
      </p:pic>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7696201" y="1695450"/>
            <a:ext cx="228600" cy="2857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sp>
        <p:nvSpPr>
          <p:cNvPr id="6" name="object 6"/>
          <p:cNvSpPr txBox="1">
            <a:spLocks noGrp="1"/>
          </p:cNvSpPr>
          <p:nvPr>
            <p:ph type="title"/>
          </p:nvPr>
        </p:nvSpPr>
        <p:spPr>
          <a:xfrm>
            <a:off x="558165" y="857885"/>
            <a:ext cx="9763125" cy="575310"/>
          </a:xfrm>
          <a:prstGeom prst="rect">
            <a:avLst/>
          </a:prstGeom>
        </p:spPr>
        <p:txBody>
          <a:bodyPr vert="horz" wrap="square" lIns="0" tIns="13335" rIns="0" bIns="0" rtlCol="0">
            <a:spAutoFit/>
          </a:bodyPr>
          <a:lstStyle/>
          <a:p>
            <a:pPr marL="12700">
              <a:lnSpc>
                <a:spcPct val="100000"/>
              </a:lnSpc>
              <a:spcBef>
                <a:spcPts val="105"/>
              </a:spcBef>
            </a:pPr>
            <a:r>
              <a:rPr sz="3600" spc="10" dirty="0"/>
              <a:t>O</a:t>
            </a:r>
            <a:r>
              <a:rPr sz="3600" spc="25" dirty="0"/>
              <a:t>U</a:t>
            </a:r>
            <a:r>
              <a:rPr sz="3600" dirty="0"/>
              <a:t>R</a:t>
            </a:r>
            <a:r>
              <a:rPr sz="3600" spc="5" dirty="0"/>
              <a:t> </a:t>
            </a:r>
            <a:r>
              <a:rPr sz="3600" spc="25" dirty="0"/>
              <a:t>S</a:t>
            </a:r>
            <a:r>
              <a:rPr sz="3600" spc="10" dirty="0"/>
              <a:t>O</a:t>
            </a:r>
            <a:r>
              <a:rPr sz="3600" spc="25" dirty="0"/>
              <a:t>LU</a:t>
            </a:r>
            <a:r>
              <a:rPr sz="3600" spc="-35" dirty="0"/>
              <a:t>T</a:t>
            </a:r>
            <a:r>
              <a:rPr sz="3600" spc="-30" dirty="0"/>
              <a:t>I</a:t>
            </a:r>
            <a:r>
              <a:rPr sz="3600" spc="10" dirty="0"/>
              <a:t>O</a:t>
            </a:r>
            <a:r>
              <a:rPr sz="3600" dirty="0"/>
              <a:t>N</a:t>
            </a:r>
            <a:r>
              <a:rPr sz="3600" spc="-345" dirty="0"/>
              <a:t> </a:t>
            </a:r>
            <a:r>
              <a:rPr sz="3600" spc="-35" dirty="0"/>
              <a:t>A</a:t>
            </a:r>
            <a:r>
              <a:rPr sz="3600" spc="-5" dirty="0"/>
              <a:t>N</a:t>
            </a:r>
            <a:r>
              <a:rPr sz="3600" dirty="0"/>
              <a:t>D</a:t>
            </a:r>
            <a:r>
              <a:rPr sz="3600" spc="35" dirty="0"/>
              <a:t> </a:t>
            </a:r>
            <a:r>
              <a:rPr sz="3600" spc="-30" dirty="0"/>
              <a:t>I</a:t>
            </a:r>
            <a:r>
              <a:rPr sz="3600" spc="-35" dirty="0"/>
              <a:t>T</a:t>
            </a:r>
            <a:r>
              <a:rPr sz="3600" dirty="0"/>
              <a:t>S</a:t>
            </a:r>
            <a:r>
              <a:rPr sz="3600" spc="60" dirty="0"/>
              <a:t> </a:t>
            </a:r>
            <a:r>
              <a:rPr sz="3600" spc="-295" dirty="0"/>
              <a:t>V</a:t>
            </a:r>
            <a:r>
              <a:rPr sz="3600" spc="-35" dirty="0"/>
              <a:t>A</a:t>
            </a:r>
            <a:r>
              <a:rPr sz="3600" spc="25" dirty="0"/>
              <a:t>LU</a:t>
            </a:r>
            <a:r>
              <a:rPr sz="3600" dirty="0"/>
              <a:t>E</a:t>
            </a:r>
            <a:r>
              <a:rPr sz="3600" spc="-65" dirty="0"/>
              <a:t> </a:t>
            </a:r>
            <a:r>
              <a:rPr sz="3600" spc="-15" dirty="0"/>
              <a:t>P</a:t>
            </a:r>
            <a:r>
              <a:rPr sz="3600" spc="-30" dirty="0"/>
              <a:t>R</a:t>
            </a:r>
            <a:r>
              <a:rPr sz="3600" spc="10" dirty="0"/>
              <a:t>O</a:t>
            </a:r>
            <a:r>
              <a:rPr sz="3600" spc="-15" dirty="0"/>
              <a:t>P</a:t>
            </a:r>
            <a:r>
              <a:rPr sz="3600" spc="10" dirty="0"/>
              <a:t>O</a:t>
            </a:r>
            <a:r>
              <a:rPr sz="3600" spc="25" dirty="0"/>
              <a:t>S</a:t>
            </a:r>
            <a:r>
              <a:rPr sz="3600" spc="-30" dirty="0"/>
              <a:t>I</a:t>
            </a:r>
            <a:r>
              <a:rPr sz="3600" spc="-35" dirty="0"/>
              <a:t>T</a:t>
            </a:r>
            <a:r>
              <a:rPr sz="3600" spc="-30" dirty="0"/>
              <a:t>I</a:t>
            </a:r>
            <a:r>
              <a:rPr sz="3600" spc="10" dirty="0"/>
              <a:t>O</a:t>
            </a:r>
            <a:r>
              <a:rPr sz="3600" dirty="0"/>
              <a:t>N</a:t>
            </a:r>
          </a:p>
        </p:txBody>
      </p:sp>
      <p:pic>
        <p:nvPicPr>
          <p:cNvPr id="7" name="object 7"/>
          <p:cNvPicPr/>
          <p:nvPr/>
        </p:nvPicPr>
        <p:blipFill>
          <a:blip r:embed="rId3" cstate="print"/>
          <a:stretch>
            <a:fillRect/>
          </a:stretch>
        </p:blipFill>
        <p:spPr>
          <a:xfrm>
            <a:off x="676275" y="6467475"/>
            <a:ext cx="2143125" cy="200025"/>
          </a:xfrm>
          <a:prstGeom prst="rect">
            <a:avLst/>
          </a:prstGeom>
        </p:spPr>
      </p:pic>
      <p:sp>
        <p:nvSpPr>
          <p:cNvPr id="9" name="object 9"/>
          <p:cNvSpPr txBox="1">
            <a:spLocks noGrp="1"/>
          </p:cNvSpPr>
          <p:nvPr>
            <p:ph type="sldNum" sz="quarter" idx="7"/>
          </p:nvPr>
        </p:nvSpPr>
        <p:spPr>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pc="10" dirty="0"/>
              <a:t>7</a:t>
            </a:fld>
            <a:endParaRPr spc="10" dirty="0"/>
          </a:p>
        </p:txBody>
      </p:sp>
      <p:sp>
        <p:nvSpPr>
          <p:cNvPr id="10" name="TextBox 9">
            <a:extLst>
              <a:ext uri="{FF2B5EF4-FFF2-40B4-BE49-F238E27FC236}">
                <a16:creationId xmlns:a16="http://schemas.microsoft.com/office/drawing/2014/main" id="{FCF153FA-4EF4-F4BA-26FB-78668753D4BE}"/>
              </a:ext>
            </a:extLst>
          </p:cNvPr>
          <p:cNvSpPr txBox="1"/>
          <p:nvPr/>
        </p:nvSpPr>
        <p:spPr>
          <a:xfrm>
            <a:off x="2890157" y="2133600"/>
            <a:ext cx="6101442" cy="2370329"/>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conditional formatting-missing</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Filter-remove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Slicer</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Formula-performance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Pivoting-summary</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Graphical- visual </a:t>
            </a:r>
            <a:r>
              <a:rPr lang="en-IN" kern="100" dirty="0">
                <a:latin typeface="Arial" panose="020B0604020202020204" pitchFamily="34" charset="0"/>
                <a:ea typeface="Calibri" panose="020F0502020204030204" pitchFamily="34" charset="0"/>
                <a:cs typeface="Arial" panose="020B0604020202020204" pitchFamily="34" charset="0"/>
              </a:rPr>
              <a:t>r</a:t>
            </a:r>
            <a:r>
              <a:rPr lang="en-IN" sz="1800" kern="100" dirty="0">
                <a:effectLst/>
                <a:latin typeface="Arial" panose="020B0604020202020204" pitchFamily="34" charset="0"/>
                <a:ea typeface="Calibri" panose="020F0502020204030204" pitchFamily="34" charset="0"/>
                <a:cs typeface="Arial" panose="020B0604020202020204" pitchFamily="34" charset="0"/>
              </a:rPr>
              <a:t>epresentation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6195E-16D6-79D8-7A9F-F8EB1FE9E212}"/>
              </a:ext>
            </a:extLst>
          </p:cNvPr>
          <p:cNvSpPr>
            <a:spLocks noGrp="1"/>
          </p:cNvSpPr>
          <p:nvPr>
            <p:ph type="title"/>
          </p:nvPr>
        </p:nvSpPr>
        <p:spPr/>
        <p:txBody>
          <a:bodyPr/>
          <a:lstStyle/>
          <a:p>
            <a:r>
              <a:rPr lang="en-IN" dirty="0"/>
              <a:t>Dataset Description</a:t>
            </a:r>
          </a:p>
        </p:txBody>
      </p:sp>
      <p:sp>
        <p:nvSpPr>
          <p:cNvPr id="4" name="TextBox 3">
            <a:extLst>
              <a:ext uri="{FF2B5EF4-FFF2-40B4-BE49-F238E27FC236}">
                <a16:creationId xmlns:a16="http://schemas.microsoft.com/office/drawing/2014/main" id="{15F08B7F-0B26-31F7-CAEB-9339C7AD4048}"/>
              </a:ext>
            </a:extLst>
          </p:cNvPr>
          <p:cNvSpPr txBox="1"/>
          <p:nvPr/>
        </p:nvSpPr>
        <p:spPr>
          <a:xfrm>
            <a:off x="914400" y="1752600"/>
            <a:ext cx="6101442" cy="3567195"/>
          </a:xfrm>
          <a:prstGeom prst="rect">
            <a:avLst/>
          </a:prstGeom>
          <a:noFill/>
        </p:spPr>
        <p:txBody>
          <a:bodyPr wrap="square">
            <a:spAutoFit/>
          </a:bodyPr>
          <a:lstStyle/>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data sheet=Kaggle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26 features</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9- features used</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 id-numerical</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Name-text</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type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performance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Gender-male, female</a:t>
            </a:r>
          </a:p>
          <a:p>
            <a:pPr>
              <a:lnSpc>
                <a:spcPct val="107000"/>
              </a:lnSpc>
              <a:spcAft>
                <a:spcPts val="800"/>
              </a:spcAft>
            </a:pPr>
            <a:r>
              <a:rPr lang="en-IN" sz="1800" kern="100" dirty="0">
                <a:effectLst/>
                <a:latin typeface="Arial" panose="020B0604020202020204" pitchFamily="34" charset="0"/>
                <a:ea typeface="Calibri" panose="020F0502020204030204" pitchFamily="34" charset="0"/>
                <a:cs typeface="Arial" panose="020B0604020202020204" pitchFamily="34" charset="0"/>
              </a:rPr>
              <a:t>Employee rating-numerical</a:t>
            </a:r>
          </a:p>
        </p:txBody>
      </p:sp>
    </p:spTree>
    <p:extLst>
      <p:ext uri="{BB962C8B-B14F-4D97-AF65-F5344CB8AC3E}">
        <p14:creationId xmlns:p14="http://schemas.microsoft.com/office/powerpoint/2010/main" val="27206606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p:nvPr/>
        </p:nvSpPr>
        <p:spPr>
          <a:xfrm>
            <a:off x="752475" y="6486037"/>
            <a:ext cx="1773555" cy="166370"/>
          </a:xfrm>
          <a:prstGeom prst="rect">
            <a:avLst/>
          </a:prstGeom>
        </p:spPr>
        <p:txBody>
          <a:bodyPr vert="horz" wrap="square" lIns="0" tIns="0" rIns="0" bIns="0" rtlCol="0">
            <a:spAutoFit/>
          </a:bodyPr>
          <a:lstStyle/>
          <a:p>
            <a:pPr>
              <a:lnSpc>
                <a:spcPts val="1275"/>
              </a:lnSpc>
            </a:pPr>
            <a:r>
              <a:rPr sz="1100" spc="20" dirty="0">
                <a:solidFill>
                  <a:srgbClr val="2D83C3"/>
                </a:solidFill>
                <a:latin typeface="Trebuchet MS"/>
                <a:cs typeface="Trebuchet MS"/>
              </a:rPr>
              <a:t>3/21/202</a:t>
            </a:r>
            <a:r>
              <a:rPr sz="1100" spc="10" dirty="0">
                <a:solidFill>
                  <a:srgbClr val="2D83C3"/>
                </a:solidFill>
                <a:latin typeface="Trebuchet MS"/>
                <a:cs typeface="Trebuchet MS"/>
              </a:rPr>
              <a:t>4</a:t>
            </a:r>
            <a:r>
              <a:rPr sz="1100" dirty="0">
                <a:solidFill>
                  <a:srgbClr val="2D83C3"/>
                </a:solidFill>
                <a:latin typeface="Trebuchet MS"/>
                <a:cs typeface="Trebuchet MS"/>
              </a:rPr>
              <a:t> </a:t>
            </a:r>
            <a:r>
              <a:rPr sz="1100" spc="130" dirty="0">
                <a:solidFill>
                  <a:srgbClr val="2D83C3"/>
                </a:solidFill>
                <a:latin typeface="Trebuchet MS"/>
                <a:cs typeface="Trebuchet MS"/>
              </a:rPr>
              <a:t> </a:t>
            </a:r>
            <a:r>
              <a:rPr sz="1100" b="1" spc="50" dirty="0">
                <a:solidFill>
                  <a:srgbClr val="2D83C3"/>
                </a:solidFill>
                <a:latin typeface="Trebuchet MS"/>
                <a:cs typeface="Trebuchet MS"/>
              </a:rPr>
              <a:t>A</a:t>
            </a:r>
            <a:r>
              <a:rPr sz="1100" b="1" spc="15" dirty="0">
                <a:solidFill>
                  <a:srgbClr val="2D83C3"/>
                </a:solidFill>
                <a:latin typeface="Trebuchet MS"/>
                <a:cs typeface="Trebuchet MS"/>
              </a:rPr>
              <a:t>nnu</a:t>
            </a:r>
            <a:r>
              <a:rPr sz="1100" b="1" spc="10" dirty="0">
                <a:solidFill>
                  <a:srgbClr val="2D83C3"/>
                </a:solidFill>
                <a:latin typeface="Trebuchet MS"/>
                <a:cs typeface="Trebuchet MS"/>
              </a:rPr>
              <a:t>al</a:t>
            </a:r>
            <a:r>
              <a:rPr sz="1100" b="1" spc="-140" dirty="0">
                <a:solidFill>
                  <a:srgbClr val="2D83C3"/>
                </a:solidFill>
                <a:latin typeface="Trebuchet MS"/>
                <a:cs typeface="Trebuchet MS"/>
              </a:rPr>
              <a:t> </a:t>
            </a:r>
            <a:r>
              <a:rPr sz="1100" b="1" dirty="0">
                <a:solidFill>
                  <a:srgbClr val="2D83C3"/>
                </a:solidFill>
                <a:latin typeface="Trebuchet MS"/>
                <a:cs typeface="Trebuchet MS"/>
              </a:rPr>
              <a:t>R</a:t>
            </a:r>
            <a:r>
              <a:rPr sz="1100" b="1" spc="35" dirty="0">
                <a:solidFill>
                  <a:srgbClr val="2D83C3"/>
                </a:solidFill>
                <a:latin typeface="Trebuchet MS"/>
                <a:cs typeface="Trebuchet MS"/>
              </a:rPr>
              <a:t>e</a:t>
            </a:r>
            <a:r>
              <a:rPr sz="1100" b="1" spc="90" dirty="0">
                <a:solidFill>
                  <a:srgbClr val="2D83C3"/>
                </a:solidFill>
                <a:latin typeface="Trebuchet MS"/>
                <a:cs typeface="Trebuchet MS"/>
              </a:rPr>
              <a:t>v</a:t>
            </a:r>
            <a:r>
              <a:rPr sz="1100" b="1" spc="-35" dirty="0">
                <a:solidFill>
                  <a:srgbClr val="2D83C3"/>
                </a:solidFill>
                <a:latin typeface="Trebuchet MS"/>
                <a:cs typeface="Trebuchet MS"/>
              </a:rPr>
              <a:t>i</a:t>
            </a:r>
            <a:r>
              <a:rPr sz="1100" b="1" spc="35" dirty="0">
                <a:solidFill>
                  <a:srgbClr val="2D83C3"/>
                </a:solidFill>
                <a:latin typeface="Trebuchet MS"/>
                <a:cs typeface="Trebuchet MS"/>
              </a:rPr>
              <a:t>e</a:t>
            </a:r>
            <a:r>
              <a:rPr sz="1100" b="1" spc="15" dirty="0">
                <a:solidFill>
                  <a:srgbClr val="2D83C3"/>
                </a:solidFill>
                <a:latin typeface="Trebuchet MS"/>
                <a:cs typeface="Trebuchet MS"/>
              </a:rPr>
              <a:t>w</a:t>
            </a:r>
            <a:endParaRPr sz="1100">
              <a:latin typeface="Trebuchet MS"/>
              <a:cs typeface="Trebuchet MS"/>
            </a:endParaRPr>
          </a:p>
        </p:txBody>
      </p:sp>
      <p:sp>
        <p:nvSpPr>
          <p:cNvPr id="3" name="object 3"/>
          <p:cNvSpPr/>
          <p:nvPr/>
        </p:nvSpPr>
        <p:spPr>
          <a:xfrm>
            <a:off x="9353550" y="5362575"/>
            <a:ext cx="457200" cy="457200"/>
          </a:xfrm>
          <a:custGeom>
            <a:avLst/>
            <a:gdLst/>
            <a:ahLst/>
            <a:cxnLst/>
            <a:rect l="l" t="t" r="r" b="b"/>
            <a:pathLst>
              <a:path w="457200" h="457200">
                <a:moveTo>
                  <a:pt x="457200" y="0"/>
                </a:moveTo>
                <a:lnTo>
                  <a:pt x="0" y="0"/>
                </a:lnTo>
                <a:lnTo>
                  <a:pt x="0" y="457200"/>
                </a:lnTo>
                <a:lnTo>
                  <a:pt x="457200" y="457200"/>
                </a:lnTo>
                <a:lnTo>
                  <a:pt x="457200" y="0"/>
                </a:lnTo>
                <a:close/>
              </a:path>
            </a:pathLst>
          </a:custGeom>
          <a:solidFill>
            <a:srgbClr val="42AF51"/>
          </a:solidFill>
        </p:spPr>
        <p:txBody>
          <a:bodyPr wrap="square" lIns="0" tIns="0" rIns="0" bIns="0" rtlCol="0"/>
          <a:lstStyle/>
          <a:p>
            <a:endParaRPr/>
          </a:p>
        </p:txBody>
      </p:sp>
      <p:sp>
        <p:nvSpPr>
          <p:cNvPr id="4" name="object 4"/>
          <p:cNvSpPr/>
          <p:nvPr/>
        </p:nvSpPr>
        <p:spPr>
          <a:xfrm>
            <a:off x="6696075" y="1695450"/>
            <a:ext cx="314325" cy="323850"/>
          </a:xfrm>
          <a:custGeom>
            <a:avLst/>
            <a:gdLst/>
            <a:ahLst/>
            <a:cxnLst/>
            <a:rect l="l" t="t" r="r" b="b"/>
            <a:pathLst>
              <a:path w="314325" h="323850">
                <a:moveTo>
                  <a:pt x="314325" y="0"/>
                </a:moveTo>
                <a:lnTo>
                  <a:pt x="0" y="0"/>
                </a:lnTo>
                <a:lnTo>
                  <a:pt x="0" y="323850"/>
                </a:lnTo>
                <a:lnTo>
                  <a:pt x="314325" y="323850"/>
                </a:lnTo>
                <a:lnTo>
                  <a:pt x="314325" y="0"/>
                </a:lnTo>
                <a:close/>
              </a:path>
            </a:pathLst>
          </a:custGeom>
          <a:solidFill>
            <a:srgbClr val="2D83C3"/>
          </a:solidFill>
        </p:spPr>
        <p:txBody>
          <a:bodyPr wrap="square" lIns="0" tIns="0" rIns="0" bIns="0" rtlCol="0"/>
          <a:lstStyle/>
          <a:p>
            <a:endParaRPr/>
          </a:p>
        </p:txBody>
      </p:sp>
      <p:sp>
        <p:nvSpPr>
          <p:cNvPr id="5" name="object 5"/>
          <p:cNvSpPr/>
          <p:nvPr/>
        </p:nvSpPr>
        <p:spPr>
          <a:xfrm>
            <a:off x="9353550" y="5895975"/>
            <a:ext cx="180975" cy="180975"/>
          </a:xfrm>
          <a:custGeom>
            <a:avLst/>
            <a:gdLst/>
            <a:ahLst/>
            <a:cxnLst/>
            <a:rect l="l" t="t" r="r" b="b"/>
            <a:pathLst>
              <a:path w="180975" h="180975">
                <a:moveTo>
                  <a:pt x="180975" y="0"/>
                </a:moveTo>
                <a:lnTo>
                  <a:pt x="0" y="0"/>
                </a:lnTo>
                <a:lnTo>
                  <a:pt x="0" y="180975"/>
                </a:lnTo>
                <a:lnTo>
                  <a:pt x="180975" y="180975"/>
                </a:lnTo>
                <a:lnTo>
                  <a:pt x="180975" y="0"/>
                </a:lnTo>
                <a:close/>
              </a:path>
            </a:pathLst>
          </a:custGeom>
          <a:solidFill>
            <a:srgbClr val="2D936B"/>
          </a:solidFill>
        </p:spPr>
        <p:txBody>
          <a:bodyPr wrap="square" lIns="0" tIns="0" rIns="0" bIns="0" rtlCol="0"/>
          <a:lstStyle/>
          <a:p>
            <a:endParaRPr/>
          </a:p>
        </p:txBody>
      </p:sp>
      <p:pic>
        <p:nvPicPr>
          <p:cNvPr id="6" name="object 6"/>
          <p:cNvPicPr/>
          <p:nvPr/>
        </p:nvPicPr>
        <p:blipFill>
          <a:blip r:embed="rId2" cstate="print"/>
          <a:stretch>
            <a:fillRect/>
          </a:stretch>
        </p:blipFill>
        <p:spPr>
          <a:xfrm>
            <a:off x="66675" y="3381373"/>
            <a:ext cx="2466975" cy="3419475"/>
          </a:xfrm>
          <a:prstGeom prst="rect">
            <a:avLst/>
          </a:prstGeom>
        </p:spPr>
      </p:pic>
      <p:sp>
        <p:nvSpPr>
          <p:cNvPr id="7" name="object 7"/>
          <p:cNvSpPr txBox="1">
            <a:spLocks noGrp="1"/>
          </p:cNvSpPr>
          <p:nvPr>
            <p:ph type="title"/>
          </p:nvPr>
        </p:nvSpPr>
        <p:spPr>
          <a:xfrm>
            <a:off x="739775" y="654938"/>
            <a:ext cx="8480425" cy="670696"/>
          </a:xfrm>
          <a:prstGeom prst="rect">
            <a:avLst/>
          </a:prstGeom>
        </p:spPr>
        <p:txBody>
          <a:bodyPr vert="horz" wrap="square" lIns="0" tIns="16510" rIns="0" bIns="0" rtlCol="0">
            <a:spAutoFit/>
          </a:bodyPr>
          <a:lstStyle/>
          <a:p>
            <a:pPr marL="12700">
              <a:lnSpc>
                <a:spcPct val="100000"/>
              </a:lnSpc>
              <a:spcBef>
                <a:spcPts val="130"/>
              </a:spcBef>
            </a:pPr>
            <a:r>
              <a:rPr sz="4250" spc="15" dirty="0"/>
              <a:t>THE</a:t>
            </a:r>
            <a:r>
              <a:rPr sz="4250" spc="20" dirty="0"/>
              <a:t> </a:t>
            </a:r>
            <a:r>
              <a:rPr lang="en-US" sz="4250" spc="20" dirty="0"/>
              <a:t>"</a:t>
            </a:r>
            <a:r>
              <a:rPr sz="4250" spc="10" dirty="0"/>
              <a:t>WOW</a:t>
            </a:r>
            <a:r>
              <a:rPr lang="en-US" sz="4250" spc="10" dirty="0"/>
              <a:t>"</a:t>
            </a:r>
            <a:r>
              <a:rPr sz="4250" spc="85" dirty="0"/>
              <a:t> </a:t>
            </a:r>
            <a:r>
              <a:rPr sz="4250" spc="10" dirty="0"/>
              <a:t>IN</a:t>
            </a:r>
            <a:r>
              <a:rPr sz="4250" spc="-5" dirty="0"/>
              <a:t> </a:t>
            </a:r>
            <a:r>
              <a:rPr sz="4250" spc="15" dirty="0"/>
              <a:t>OUR</a:t>
            </a:r>
            <a:r>
              <a:rPr sz="4250" spc="-10" dirty="0"/>
              <a:t> </a:t>
            </a:r>
            <a:r>
              <a:rPr sz="4250" spc="20" dirty="0"/>
              <a:t>SOLUTION</a:t>
            </a:r>
            <a:endParaRPr sz="4250" dirty="0"/>
          </a:p>
        </p:txBody>
      </p:sp>
      <p:sp>
        <p:nvSpPr>
          <p:cNvPr id="8" name="object 8"/>
          <p:cNvSpPr txBox="1"/>
          <p:nvPr/>
        </p:nvSpPr>
        <p:spPr>
          <a:xfrm>
            <a:off x="11277218" y="6473337"/>
            <a:ext cx="228600" cy="191770"/>
          </a:xfrm>
          <a:prstGeom prst="rect">
            <a:avLst/>
          </a:prstGeom>
        </p:spPr>
        <p:txBody>
          <a:bodyPr vert="horz" wrap="square" lIns="0" tIns="6985" rIns="0" bIns="0" rtlCol="0">
            <a:spAutoFit/>
          </a:bodyPr>
          <a:lstStyle/>
          <a:p>
            <a:pPr marL="38100">
              <a:lnSpc>
                <a:spcPct val="100000"/>
              </a:lnSpc>
              <a:spcBef>
                <a:spcPts val="55"/>
              </a:spcBef>
            </a:pPr>
            <a:fld id="{81D60167-4931-47E6-BA6A-407CBD079E47}" type="slidenum">
              <a:rPr sz="1100" spc="10" dirty="0">
                <a:solidFill>
                  <a:srgbClr val="2D936B"/>
                </a:solidFill>
                <a:latin typeface="Trebuchet MS"/>
                <a:cs typeface="Trebuchet MS"/>
              </a:rPr>
              <a:t>9</a:t>
            </a:fld>
            <a:endParaRPr sz="1100">
              <a:latin typeface="Trebuchet MS"/>
              <a:cs typeface="Trebuchet MS"/>
            </a:endParaRPr>
          </a:p>
        </p:txBody>
      </p:sp>
      <p:sp>
        <p:nvSpPr>
          <p:cNvPr id="11" name="TextBox 10">
            <a:extLst>
              <a:ext uri="{FF2B5EF4-FFF2-40B4-BE49-F238E27FC236}">
                <a16:creationId xmlns:a16="http://schemas.microsoft.com/office/drawing/2014/main" id="{FB5B2E97-F46A-138C-265D-ECA0B6829A2D}"/>
              </a:ext>
            </a:extLst>
          </p:cNvPr>
          <p:cNvSpPr txBox="1"/>
          <p:nvPr/>
        </p:nvSpPr>
        <p:spPr>
          <a:xfrm>
            <a:off x="956992" y="1825314"/>
            <a:ext cx="6663008" cy="727059"/>
          </a:xfrm>
          <a:prstGeom prst="rect">
            <a:avLst/>
          </a:prstGeom>
          <a:noFill/>
        </p:spPr>
        <p:txBody>
          <a:bodyPr wrap="square">
            <a:spAutoFit/>
          </a:bodyPr>
          <a:lstStyle/>
          <a:p>
            <a:pPr>
              <a:lnSpc>
                <a:spcPct val="107000"/>
              </a:lnSpc>
              <a:spcAft>
                <a:spcPts val="800"/>
              </a:spcAft>
            </a:pPr>
            <a:r>
              <a:rPr lang="en-IN" sz="2000" kern="100" dirty="0">
                <a:effectLst/>
                <a:latin typeface="Arial" panose="020B0604020202020204" pitchFamily="34" charset="0"/>
                <a:ea typeface="Calibri" panose="020F0502020204030204" pitchFamily="34" charset="0"/>
                <a:cs typeface="Arial" panose="020B0604020202020204" pitchFamily="34" charset="0"/>
              </a:rPr>
              <a:t>Performance level=IFS(Z2&gt;=5,"VERY HIGH",Z2&gt;=4,"HIGH",Z2&gt;=3,"MED","TRUE","LOW")</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429</TotalTime>
  <Words>653</Words>
  <Application>Microsoft Office PowerPoint</Application>
  <PresentationFormat>Widescreen</PresentationFormat>
  <Paragraphs>100</Paragraphs>
  <Slides>17</Slides>
  <Notes>1</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17</vt:i4>
      </vt:variant>
    </vt:vector>
  </HeadingPairs>
  <TitlesOfParts>
    <vt:vector size="24" baseType="lpstr">
      <vt:lpstr>Arial</vt:lpstr>
      <vt:lpstr>Calibri</vt:lpstr>
      <vt:lpstr>Roboto</vt:lpstr>
      <vt:lpstr>Symbol</vt:lpstr>
      <vt:lpstr>Times New Roman</vt:lpstr>
      <vt:lpstr>Trebuchet MS</vt:lpstr>
      <vt:lpstr>Office Theme</vt:lpstr>
      <vt:lpstr>Employee Data Analysis using Excel  </vt:lpstr>
      <vt:lpstr>PROJECT TITLE</vt:lpstr>
      <vt:lpstr>AGENDA</vt:lpstr>
      <vt:lpstr>PROBLEM STATEMENT</vt:lpstr>
      <vt:lpstr>PROJECT OVERVIEW</vt:lpstr>
      <vt:lpstr>WHO ARE THE END USERS?</vt:lpstr>
      <vt:lpstr>OUR SOLUTION AND ITS VALUE PROPOSITION</vt:lpstr>
      <vt:lpstr>Dataset Description</vt:lpstr>
      <vt:lpstr>THE "WOW" IN OUR SOLUTION</vt:lpstr>
      <vt:lpstr>PowerPoint Presentation</vt:lpstr>
      <vt:lpstr>PowerPoint Presentation</vt:lpstr>
      <vt:lpstr>PowerPoint Presentation</vt:lpstr>
      <vt:lpstr>RESULTS</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Face Mask Detection using Convolutional Neural Network (CNN)  </dc:title>
  <dc:creator>Konduru Narasimha</dc:creator>
  <cp:lastModifiedBy>venkatesh arun</cp:lastModifiedBy>
  <cp:revision>14</cp:revision>
  <dcterms:created xsi:type="dcterms:W3CDTF">2024-03-29T15:07:22Z</dcterms:created>
  <dcterms:modified xsi:type="dcterms:W3CDTF">2024-09-01T13:49:59Z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2024-03-21T00:00:00Z</vt:filetime>
  </property>
  <property fmtid="{D5CDD505-2E9C-101B-9397-08002B2CF9AE}" pid="3" name="LastSaved">
    <vt:filetime>2024-03-29T00:00:00Z</vt:filetime>
  </property>
</Properties>
</file>